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0F"/>
    <a:srgbClr val="1B1B1B"/>
    <a:srgbClr val="D20000"/>
    <a:srgbClr val="C43723"/>
    <a:srgbClr val="C00000"/>
    <a:srgbClr val="FFA3A3"/>
    <a:srgbClr val="B00000"/>
    <a:srgbClr val="FF2525"/>
    <a:srgbClr val="FF8585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/>
  </p:normalViewPr>
  <p:slideViewPr>
    <p:cSldViewPr snapToGrid="0">
      <p:cViewPr>
        <p:scale>
          <a:sx n="50" d="100"/>
          <a:sy n="50" d="100"/>
        </p:scale>
        <p:origin x="336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F49F6-6167-CFDB-E1EC-543B975D6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581C94-F36E-4B27-9E20-235FDEB38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3BA0EA-AE53-44B5-CB20-4031E778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BEA011-5591-4FD2-FF2E-B32C8650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67E5C-4434-D726-0035-9312350B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15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57106-36B6-74BB-1E34-F008071D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611A89-F6DE-5385-5391-00FD6FD0C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B45292-04FE-269D-F714-D4051E1E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3DEE21-F139-3D43-5E71-176777C0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9568-F141-BF89-70C2-9DF10AE3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0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4A7D54-0835-4609-F835-A7BB3A19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335473-D1C9-6AFD-6D66-AE7A15563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DAE720-FE41-9BB7-C488-34CF2942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B5BAD-2E91-BD32-A7A2-913EE03A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49678F-68AE-016C-8B3E-49955B9F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37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82698-5AD9-A256-FF7F-CEBAC934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668E2-000A-45D7-7237-8D83B339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41BA08-A8B1-C6B2-82FA-E6A09604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CDB3CC-D2D2-AB11-4982-3B82507B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933129-2CAB-9CCC-F8DE-CACAC80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9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2ECA5-2A85-AF1B-E521-2CF2A000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F3884-4536-9423-0D08-749EBE3F1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84C153-9ADD-80AA-291A-748D06A2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8208A-4794-A21D-B954-DD765807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853980-70AA-06AC-D3F6-313D392F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72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F48E2-04DC-6364-9AE4-D78B9306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F7C933-28FC-8FC0-384D-8D1784538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EBC6F-E8C5-C7F5-0873-12FFEF17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16599F-922A-5451-89CB-3BA47A58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C59EB-46EC-A61C-39A6-291E6364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1170F-F3BE-9BA4-637F-9465A844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80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8F4B7-76B3-2FC9-6767-A480D893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7AFA4-A0A0-0F95-2385-F431C0B8F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63D735-656D-0042-717E-D9D975FD6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A42363-3087-39EA-C769-5E59263F7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FE4D24-2535-EBD4-2A1A-C6486E33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27509E-6B1C-5731-5DF5-947E3D16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C576A0-69BF-D219-562F-63EB1723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115CEF-A02A-8CF7-D362-51FEA59A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41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B2C05-EDFE-F73D-5E20-0292D294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7AAB118-E7CF-1B75-0210-CFDFB173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18A698-AA39-9A8B-F026-83A13345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23A04F-275C-E3BF-737A-27AE5068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93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5FC7C6-C2B8-964C-5847-1426DD5E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90E041-43B5-D504-6C83-5AE52678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DF8E0B-AFC7-36C2-EC1E-8C467033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4AE87-5B72-C4B2-EBE0-D78D7F1C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2F4-8D0E-E6A9-4040-5FE0F90B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976280-5CFB-F565-F1B9-171789D28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085793-DFA2-DD19-467C-5CB3EC52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A28AF2-0ECD-0A0A-9129-18312883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AAB5F9-6A40-0569-B5BE-C7BEDF6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70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4B56E-1F86-9717-CF64-6B5D118A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8FCAEF-E427-0B52-06D9-B12B917B6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D4C299-6F9C-F373-D5A0-8CC3AC6D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EC87DB-B9BE-79A8-246F-FA8B0C2E4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8E57E1-0094-94AE-C119-D6561B61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9E8608-2949-C498-9D32-E2924380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65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B4D6425-3B13-F01F-40FA-594D3417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312404-B5A2-F205-A053-08A8111DC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9475D4-055F-7CC0-820D-DA3CE5B47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82410-7C2B-4669-AE3E-A5E86D86382F}" type="datetimeFigureOut">
              <a:rPr lang="pt-BR" smtClean="0"/>
              <a:t>04/06/2025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F84401-1506-4229-D0F2-546CCC754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DEA1E-9784-2529-15F5-7CAD57FDD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00F6A-B335-4C46-9646-48C6B1AFF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74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jpe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19.png"/><Relationship Id="rId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6.png"/><Relationship Id="rId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image" Target="../media/image22.jpe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4.jpeg"/><Relationship Id="rId7" Type="http://schemas.openxmlformats.org/officeDocument/2006/relationships/image" Target="../media/image19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ação de trem&#10;&#10;O conteúdo gerado por IA pode estar incorreto.">
            <a:extLst>
              <a:ext uri="{FF2B5EF4-FFF2-40B4-BE49-F238E27FC236}">
                <a16:creationId xmlns:a16="http://schemas.microsoft.com/office/drawing/2014/main" id="{65A98AB6-4A0D-0C5D-082C-35DB1BB8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D28190E-F54F-1CC5-3BA1-C4AAEA3E6433}"/>
              </a:ext>
            </a:extLst>
          </p:cNvPr>
          <p:cNvSpPr/>
          <p:nvPr/>
        </p:nvSpPr>
        <p:spPr>
          <a:xfrm>
            <a:off x="0" y="-76200"/>
            <a:ext cx="12192000" cy="6934199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1174F8-F902-E254-FD99-0A3244BA4974}"/>
              </a:ext>
            </a:extLst>
          </p:cNvPr>
          <p:cNvSpPr txBox="1"/>
          <p:nvPr/>
        </p:nvSpPr>
        <p:spPr>
          <a:xfrm>
            <a:off x="-5161318" y="3594374"/>
            <a:ext cx="44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da </a:t>
            </a:r>
            <a:r>
              <a:rPr lang="pt-BR" b="1" dirty="0">
                <a:solidFill>
                  <a:srgbClr val="FF0000"/>
                </a:solidFill>
                <a:effectLst/>
                <a:latin typeface="Segoe UI Variable Display" pitchFamily="2" charset="0"/>
              </a:rPr>
              <a:t>mitologia japonesa</a:t>
            </a:r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 por meio de um website focado na interação com o usuário.</a:t>
            </a:r>
            <a:endParaRPr lang="pt-BR" dirty="0">
              <a:solidFill>
                <a:schemeClr val="bg1"/>
              </a:solidFill>
              <a:latin typeface="Segoe UI Variable Display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AF87B46-9E97-19CE-D946-E4D4200D5B11}"/>
              </a:ext>
            </a:extLst>
          </p:cNvPr>
          <p:cNvSpPr txBox="1"/>
          <p:nvPr/>
        </p:nvSpPr>
        <p:spPr>
          <a:xfrm>
            <a:off x="-6352099" y="2027775"/>
            <a:ext cx="60738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 ESTUDO</a:t>
            </a:r>
            <a:endParaRPr lang="pt-BR" sz="8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D7E4742-CE84-AAB8-B8AE-3A82DCF2A480}"/>
              </a:ext>
            </a:extLst>
          </p:cNvPr>
          <p:cNvGrpSpPr/>
          <p:nvPr/>
        </p:nvGrpSpPr>
        <p:grpSpPr>
          <a:xfrm>
            <a:off x="-4841184" y="5185352"/>
            <a:ext cx="1619990" cy="369332"/>
            <a:chOff x="405258" y="4967638"/>
            <a:chExt cx="1619990" cy="369332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8A2DEAD-2C11-9A07-2936-C3D64493BC0C}"/>
                </a:ext>
              </a:extLst>
            </p:cNvPr>
            <p:cNvSpPr txBox="1"/>
            <p:nvPr/>
          </p:nvSpPr>
          <p:spPr>
            <a:xfrm>
              <a:off x="582737" y="4967638"/>
              <a:ext cx="14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Arevalo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01DA5E2-4DA8-95A3-83C4-10A2D5296986}"/>
                </a:ext>
              </a:extLst>
            </p:cNvPr>
            <p:cNvSpPr/>
            <p:nvPr/>
          </p:nvSpPr>
          <p:spPr>
            <a:xfrm>
              <a:off x="405258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9E4A78B-31C3-181F-9B37-AB1664D6F85A}"/>
              </a:ext>
            </a:extLst>
          </p:cNvPr>
          <p:cNvGrpSpPr/>
          <p:nvPr/>
        </p:nvGrpSpPr>
        <p:grpSpPr>
          <a:xfrm>
            <a:off x="-4841184" y="5692869"/>
            <a:ext cx="1495532" cy="369332"/>
            <a:chOff x="405258" y="5475155"/>
            <a:chExt cx="1495532" cy="36933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6FAB288-9DA8-8F43-9E88-5078DDECCAEF}"/>
                </a:ext>
              </a:extLst>
            </p:cNvPr>
            <p:cNvSpPr txBox="1"/>
            <p:nvPr/>
          </p:nvSpPr>
          <p:spPr>
            <a:xfrm>
              <a:off x="582737" y="5475155"/>
              <a:ext cx="131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Lamin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8EEEFCE9-6EB9-519B-974D-1903E3A3BDA3}"/>
                </a:ext>
              </a:extLst>
            </p:cNvPr>
            <p:cNvSpPr/>
            <p:nvPr/>
          </p:nvSpPr>
          <p:spPr>
            <a:xfrm>
              <a:off x="405258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59F73D4-B41D-DBB7-D63F-0ED83492ADA6}"/>
              </a:ext>
            </a:extLst>
          </p:cNvPr>
          <p:cNvGrpSpPr/>
          <p:nvPr/>
        </p:nvGrpSpPr>
        <p:grpSpPr>
          <a:xfrm>
            <a:off x="-2793068" y="5185352"/>
            <a:ext cx="1771101" cy="369332"/>
            <a:chOff x="2453374" y="4967638"/>
            <a:chExt cx="1771101" cy="369332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2A47A2A-868F-ABFA-AFF9-DB522E79DD61}"/>
                </a:ext>
              </a:extLst>
            </p:cNvPr>
            <p:cNvSpPr txBox="1"/>
            <p:nvPr/>
          </p:nvSpPr>
          <p:spPr>
            <a:xfrm>
              <a:off x="2601851" y="4967638"/>
              <a:ext cx="1622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Tiago Herdeiro</a:t>
              </a: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A75D8DE-47B8-B53D-4FFC-22B421192E0E}"/>
                </a:ext>
              </a:extLst>
            </p:cNvPr>
            <p:cNvSpPr/>
            <p:nvPr/>
          </p:nvSpPr>
          <p:spPr>
            <a:xfrm>
              <a:off x="2453374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28C32CEF-AFE7-2F3F-513E-ECBDB8FE94C6}"/>
              </a:ext>
            </a:extLst>
          </p:cNvPr>
          <p:cNvGrpSpPr/>
          <p:nvPr/>
        </p:nvGrpSpPr>
        <p:grpSpPr>
          <a:xfrm>
            <a:off x="-2816837" y="5692869"/>
            <a:ext cx="1663745" cy="369332"/>
            <a:chOff x="2429605" y="5475155"/>
            <a:chExt cx="1663745" cy="369332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6C6CAD4-0116-5039-0042-79E2CA8C2BBD}"/>
                </a:ext>
              </a:extLst>
            </p:cNvPr>
            <p:cNvSpPr txBox="1"/>
            <p:nvPr/>
          </p:nvSpPr>
          <p:spPr>
            <a:xfrm>
              <a:off x="2601851" y="5475155"/>
              <a:ext cx="1491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Pedro França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1548185-A969-2158-8BCF-8BB3C6822218}"/>
                </a:ext>
              </a:extLst>
            </p:cNvPr>
            <p:cNvSpPr/>
            <p:nvPr/>
          </p:nvSpPr>
          <p:spPr>
            <a:xfrm>
              <a:off x="2429605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025A496-2BFC-A172-764D-55F1C07D563B}"/>
              </a:ext>
            </a:extLst>
          </p:cNvPr>
          <p:cNvGrpSpPr/>
          <p:nvPr/>
        </p:nvGrpSpPr>
        <p:grpSpPr>
          <a:xfrm>
            <a:off x="-3938623" y="6200386"/>
            <a:ext cx="1883703" cy="369332"/>
            <a:chOff x="1307819" y="5982672"/>
            <a:chExt cx="1883703" cy="369332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7C80E56-8158-4CEB-76B1-6D321103F364}"/>
                </a:ext>
              </a:extLst>
            </p:cNvPr>
            <p:cNvSpPr txBox="1"/>
            <p:nvPr/>
          </p:nvSpPr>
          <p:spPr>
            <a:xfrm>
              <a:off x="1471051" y="5982672"/>
              <a:ext cx="1720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Matheus Letieri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A537887-61BE-6FD8-7B1F-DFBB80B2C2D7}"/>
                </a:ext>
              </a:extLst>
            </p:cNvPr>
            <p:cNvSpPr/>
            <p:nvPr/>
          </p:nvSpPr>
          <p:spPr>
            <a:xfrm>
              <a:off x="1307819" y="6113270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8AEF802-B918-14C9-7C1A-DFC415FD4F57}"/>
              </a:ext>
            </a:extLst>
          </p:cNvPr>
          <p:cNvSpPr/>
          <p:nvPr/>
        </p:nvSpPr>
        <p:spPr>
          <a:xfrm>
            <a:off x="12610317" y="-57150"/>
            <a:ext cx="6097606" cy="6915150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674D14-9BEE-9C54-9CB6-9D215B7B4CEC}"/>
              </a:ext>
            </a:extLst>
          </p:cNvPr>
          <p:cNvSpPr/>
          <p:nvPr/>
        </p:nvSpPr>
        <p:spPr>
          <a:xfrm>
            <a:off x="16529490" y="735337"/>
            <a:ext cx="3200400" cy="3200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42039A3-D548-C6DC-1CA1-F4CDB80E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72" y="7302499"/>
            <a:ext cx="5502237" cy="5467350"/>
          </a:xfrm>
          <a:prstGeom prst="rect">
            <a:avLst/>
          </a:prstGeom>
        </p:spPr>
      </p:pic>
      <p:pic>
        <p:nvPicPr>
          <p:cNvPr id="45" name="Imagem 44" descr="Flor cor de rosa&#10;&#10;O conteúdo gerado por IA pode estar incorreto.">
            <a:extLst>
              <a:ext uri="{FF2B5EF4-FFF2-40B4-BE49-F238E27FC236}">
                <a16:creationId xmlns:a16="http://schemas.microsoft.com/office/drawing/2014/main" id="{D64541EA-EC07-5A89-EC79-BF2EA1EE4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7962">
            <a:off x="-4089830" y="-4130410"/>
            <a:ext cx="4130410" cy="41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5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6746046-7D74-7675-8C9C-9294D2BEE634}"/>
              </a:ext>
            </a:extLst>
          </p:cNvPr>
          <p:cNvSpPr/>
          <p:nvPr/>
        </p:nvSpPr>
        <p:spPr>
          <a:xfrm>
            <a:off x="-9061008" y="-1"/>
            <a:ext cx="7306185" cy="686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BC1D37-FAB6-41D0-5CEA-5C18C07C98DE}"/>
              </a:ext>
            </a:extLst>
          </p:cNvPr>
          <p:cNvSpPr txBox="1"/>
          <p:nvPr/>
        </p:nvSpPr>
        <p:spPr>
          <a:xfrm>
            <a:off x="-8857134" y="3075056"/>
            <a:ext cx="6449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JUSTIFICATIVA PESSOAL</a:t>
            </a:r>
          </a:p>
        </p:txBody>
      </p:sp>
      <p:pic>
        <p:nvPicPr>
          <p:cNvPr id="54" name="Imagem 53" descr="Fogos de artifício no céu&#10;&#10;O conteúdo gerado por IA pode estar incorreto.">
            <a:extLst>
              <a:ext uri="{FF2B5EF4-FFF2-40B4-BE49-F238E27FC236}">
                <a16:creationId xmlns:a16="http://schemas.microsoft.com/office/drawing/2014/main" id="{DE7696DE-3FA1-FB3D-A3AF-86D50A3DD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7365" y="-4966529"/>
            <a:ext cx="663574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B9D4220-8B55-40C4-FD1E-E36F7D0CA779}"/>
              </a:ext>
            </a:extLst>
          </p:cNvPr>
          <p:cNvGrpSpPr/>
          <p:nvPr/>
        </p:nvGrpSpPr>
        <p:grpSpPr>
          <a:xfrm>
            <a:off x="14336980" y="918942"/>
            <a:ext cx="5020113" cy="5020113"/>
            <a:chOff x="14336980" y="918942"/>
            <a:chExt cx="5020113" cy="502011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4BC97AB-5078-FACE-68E7-A8902BEB31C5}"/>
                </a:ext>
              </a:extLst>
            </p:cNvPr>
            <p:cNvGrpSpPr/>
            <p:nvPr/>
          </p:nvGrpSpPr>
          <p:grpSpPr>
            <a:xfrm>
              <a:off x="14336980" y="918942"/>
              <a:ext cx="5020113" cy="5020113"/>
              <a:chOff x="6726813" y="-5590556"/>
              <a:chExt cx="5020113" cy="5020113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C3935A99-7BE6-CDBE-FBA7-23504098C9C7}"/>
                  </a:ext>
                </a:extLst>
              </p:cNvPr>
              <p:cNvSpPr/>
              <p:nvPr/>
            </p:nvSpPr>
            <p:spPr>
              <a:xfrm>
                <a:off x="6726813" y="-5590556"/>
                <a:ext cx="5020113" cy="5020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6867414-B75F-61AB-2E83-1C0E1D58F437}"/>
                  </a:ext>
                </a:extLst>
              </p:cNvPr>
              <p:cNvSpPr/>
              <p:nvPr/>
            </p:nvSpPr>
            <p:spPr>
              <a:xfrm>
                <a:off x="11157417" y="-1011328"/>
                <a:ext cx="500219" cy="440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838816B-B148-0EAF-0C9E-DF0876CD5806}"/>
                </a:ext>
              </a:extLst>
            </p:cNvPr>
            <p:cNvSpPr txBox="1"/>
            <p:nvPr/>
          </p:nvSpPr>
          <p:spPr>
            <a:xfrm>
              <a:off x="14484835" y="2585459"/>
              <a:ext cx="47244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O grupo escolheu a área da mitologia japonesa por ser muito presente em obras das mídias que conhecemos e consumimos mas e por ser uma área rica que não possui o reconhecimento que merece ao redor do mundo.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0" y="4152900"/>
            <a:ext cx="121920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84018869-E131-F966-F4D4-44A7DB29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4339785"/>
            <a:ext cx="232215" cy="232215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545669F3-8826-81AF-334F-4D8AA421E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4339785"/>
            <a:ext cx="232215" cy="23221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3473326" y="5585112"/>
            <a:ext cx="5245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126875" y="4455892"/>
            <a:ext cx="98425" cy="9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Diagonais Recortados 15">
            <a:extLst>
              <a:ext uri="{FF2B5EF4-FFF2-40B4-BE49-F238E27FC236}">
                <a16:creationId xmlns:a16="http://schemas.microsoft.com/office/drawing/2014/main" id="{4DE316E7-AA4E-2F0A-7036-5ACBDC25532B}"/>
              </a:ext>
            </a:extLst>
          </p:cNvPr>
          <p:cNvSpPr/>
          <p:nvPr/>
        </p:nvSpPr>
        <p:spPr>
          <a:xfrm>
            <a:off x="5550534" y="12769410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2" descr="Os Mitos Japoneses: Um Guia Para Deuses, Heróis e Espíritos">
            <a:extLst>
              <a:ext uri="{FF2B5EF4-FFF2-40B4-BE49-F238E27FC236}">
                <a16:creationId xmlns:a16="http://schemas.microsoft.com/office/drawing/2014/main" id="{1F641128-A6D6-B48D-23D8-EB8FDBE2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1091" y="5873997"/>
            <a:ext cx="2864818" cy="43516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11510C8-0B14-566B-4B08-CDC2E8A737EA}"/>
              </a:ext>
            </a:extLst>
          </p:cNvPr>
          <p:cNvGrpSpPr/>
          <p:nvPr/>
        </p:nvGrpSpPr>
        <p:grpSpPr>
          <a:xfrm>
            <a:off x="4068548" y="7045082"/>
            <a:ext cx="6549101" cy="3665115"/>
            <a:chOff x="4068548" y="1302782"/>
            <a:chExt cx="6549101" cy="3665115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A7D010F-4AD5-023E-52F0-563D72EE048A}"/>
                </a:ext>
              </a:extLst>
            </p:cNvPr>
            <p:cNvSpPr txBox="1"/>
            <p:nvPr/>
          </p:nvSpPr>
          <p:spPr>
            <a:xfrm>
              <a:off x="4156344" y="1302782"/>
              <a:ext cx="1686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F23EA0A-4C8C-B363-46A5-6D55CFD11E47}"/>
                </a:ext>
              </a:extLst>
            </p:cNvPr>
            <p:cNvSpPr txBox="1"/>
            <p:nvPr/>
          </p:nvSpPr>
          <p:spPr>
            <a:xfrm>
              <a:off x="4156344" y="2431918"/>
              <a:ext cx="6460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Cada integrante do grupo leu a obra literária </a:t>
              </a:r>
              <a:r>
                <a:rPr lang="pt-BR" b="1" dirty="0">
                  <a:solidFill>
                    <a:srgbClr val="FF0000"/>
                  </a:solidFill>
                </a:rPr>
                <a:t>“OS MITOS JAPONESES: UM GUIA PARA DEUSES, HERÓIS E ESPÍRITOS”</a:t>
              </a:r>
              <a:r>
                <a:rPr lang="pt-BR" dirty="0"/>
                <a:t> e todos concluímos sua tamanha importância para a produção de nosso projeto de conclusão de curso. O livro é útil pois: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5C7CDB1-D58F-3D2E-C862-91F26E1E7E55}"/>
                </a:ext>
              </a:extLst>
            </p:cNvPr>
            <p:cNvSpPr txBox="1"/>
            <p:nvPr/>
          </p:nvSpPr>
          <p:spPr>
            <a:xfrm>
              <a:off x="4068548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uma explicação clara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3B8571B-3657-0B04-B55E-541A956CA7FB}"/>
                </a:ext>
              </a:extLst>
            </p:cNvPr>
            <p:cNvSpPr txBox="1"/>
            <p:nvPr/>
          </p:nvSpPr>
          <p:spPr>
            <a:xfrm>
              <a:off x="6234084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conceitos importantes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EFE7245-516E-DD24-981D-20BFBE1A5673}"/>
                </a:ext>
              </a:extLst>
            </p:cNvPr>
            <p:cNvSpPr txBox="1"/>
            <p:nvPr/>
          </p:nvSpPr>
          <p:spPr>
            <a:xfrm>
              <a:off x="8363489" y="4168838"/>
              <a:ext cx="225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conteúdo completo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EB8F5D8-81C7-87C3-C7DC-0DAFAF32FDFD}"/>
                </a:ext>
              </a:extLst>
            </p:cNvPr>
            <p:cNvSpPr/>
            <p:nvPr/>
          </p:nvSpPr>
          <p:spPr>
            <a:xfrm>
              <a:off x="6159420" y="4053497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8F7174A3-FFAD-0253-B9AB-08F749825E1A}"/>
                </a:ext>
              </a:extLst>
            </p:cNvPr>
            <p:cNvSpPr/>
            <p:nvPr/>
          </p:nvSpPr>
          <p:spPr>
            <a:xfrm>
              <a:off x="8338601" y="4034803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19260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0" y="-21276"/>
            <a:ext cx="12192000" cy="687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 descr="Os Mitos Japoneses: Um Guia Para Deuses, Heróis e Espíritos">
            <a:extLst>
              <a:ext uri="{FF2B5EF4-FFF2-40B4-BE49-F238E27FC236}">
                <a16:creationId xmlns:a16="http://schemas.microsoft.com/office/drawing/2014/main" id="{052A62E7-EECD-CBA8-ADDC-D237394E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3" y="1302782"/>
            <a:ext cx="2864818" cy="43516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55E4BE36-BFFF-1AB5-150F-62EDD0DF9321}"/>
              </a:ext>
            </a:extLst>
          </p:cNvPr>
          <p:cNvSpPr/>
          <p:nvPr/>
        </p:nvSpPr>
        <p:spPr>
          <a:xfrm>
            <a:off x="5500759" y="6644841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A30306E-0B29-9193-1540-06F01A9DB6A5}"/>
              </a:ext>
            </a:extLst>
          </p:cNvPr>
          <p:cNvGrpSpPr/>
          <p:nvPr/>
        </p:nvGrpSpPr>
        <p:grpSpPr>
          <a:xfrm>
            <a:off x="4068548" y="1302782"/>
            <a:ext cx="6549101" cy="3665115"/>
            <a:chOff x="4068548" y="1302782"/>
            <a:chExt cx="6549101" cy="366511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455F2A7-213A-FA96-BD4E-AAC6CCC0B5C2}"/>
                </a:ext>
              </a:extLst>
            </p:cNvPr>
            <p:cNvSpPr txBox="1"/>
            <p:nvPr/>
          </p:nvSpPr>
          <p:spPr>
            <a:xfrm>
              <a:off x="4156344" y="1302782"/>
              <a:ext cx="1686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C513E2-13DF-3AB0-E134-9DD37402AAAC}"/>
                </a:ext>
              </a:extLst>
            </p:cNvPr>
            <p:cNvSpPr txBox="1"/>
            <p:nvPr/>
          </p:nvSpPr>
          <p:spPr>
            <a:xfrm>
              <a:off x="4156344" y="2431918"/>
              <a:ext cx="6460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Cada integrante do grupo leu a obra literária </a:t>
              </a:r>
              <a:r>
                <a:rPr lang="pt-BR" b="1" dirty="0">
                  <a:solidFill>
                    <a:srgbClr val="FF0000"/>
                  </a:solidFill>
                </a:rPr>
                <a:t>“OS MITOS JAPONESES: UM GUIA PARA DEUSES, HERÓIS E ESPÍRITOS”</a:t>
              </a:r>
              <a:r>
                <a:rPr lang="pt-BR" dirty="0"/>
                <a:t> e todos concluímos sua tamanha importância para a produção de nosso projeto de conclusão de curso. O livro é útil pois: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D7C1712-67E8-71C3-96AB-9EA2CF890615}"/>
                </a:ext>
              </a:extLst>
            </p:cNvPr>
            <p:cNvSpPr txBox="1"/>
            <p:nvPr/>
          </p:nvSpPr>
          <p:spPr>
            <a:xfrm>
              <a:off x="4068548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uma explicação clara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14F94CF-2A97-BED2-3F8F-AB20A6FA0142}"/>
                </a:ext>
              </a:extLst>
            </p:cNvPr>
            <p:cNvSpPr txBox="1"/>
            <p:nvPr/>
          </p:nvSpPr>
          <p:spPr>
            <a:xfrm>
              <a:off x="6234084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conceitos importantes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C0B9549-E1FC-B050-EADD-2C4A086FD8E5}"/>
                </a:ext>
              </a:extLst>
            </p:cNvPr>
            <p:cNvSpPr txBox="1"/>
            <p:nvPr/>
          </p:nvSpPr>
          <p:spPr>
            <a:xfrm>
              <a:off x="8363489" y="4168838"/>
              <a:ext cx="225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conteúdo completo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01D2EEC-71FE-9381-61CC-89519B012A76}"/>
                </a:ext>
              </a:extLst>
            </p:cNvPr>
            <p:cNvSpPr/>
            <p:nvPr/>
          </p:nvSpPr>
          <p:spPr>
            <a:xfrm>
              <a:off x="6159420" y="4053497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2320F45-56FB-E826-A54E-81ED64264AD8}"/>
                </a:ext>
              </a:extLst>
            </p:cNvPr>
            <p:cNvSpPr/>
            <p:nvPr/>
          </p:nvSpPr>
          <p:spPr>
            <a:xfrm>
              <a:off x="8338601" y="4034803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93D05D9-543E-2481-E857-3C6B56ED011C}"/>
              </a:ext>
            </a:extLst>
          </p:cNvPr>
          <p:cNvGrpSpPr/>
          <p:nvPr/>
        </p:nvGrpSpPr>
        <p:grpSpPr>
          <a:xfrm>
            <a:off x="-12657" y="-22131"/>
            <a:ext cx="12213283" cy="914400"/>
            <a:chOff x="-2008" y="-29499"/>
            <a:chExt cx="12194007" cy="914400"/>
          </a:xfrm>
          <a:solidFill>
            <a:schemeClr val="bg1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8032DE-3A5F-33C3-F233-1542615FBBC6}"/>
                </a:ext>
              </a:extLst>
            </p:cNvPr>
            <p:cNvSpPr/>
            <p:nvPr/>
          </p:nvSpPr>
          <p:spPr>
            <a:xfrm>
              <a:off x="-2008" y="-29499"/>
              <a:ext cx="1219400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C4C14DE-2DE9-29E0-B3C8-197FDF69AB5F}"/>
                </a:ext>
              </a:extLst>
            </p:cNvPr>
            <p:cNvSpPr/>
            <p:nvPr/>
          </p:nvSpPr>
          <p:spPr>
            <a:xfrm>
              <a:off x="1858297" y="159088"/>
              <a:ext cx="232215" cy="302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4866336" y="213159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126875" y="281717"/>
            <a:ext cx="98425" cy="9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29A197A-D3C9-6849-8B1C-F946B7489D05}"/>
              </a:ext>
            </a:extLst>
          </p:cNvPr>
          <p:cNvGrpSpPr/>
          <p:nvPr/>
        </p:nvGrpSpPr>
        <p:grpSpPr>
          <a:xfrm>
            <a:off x="-12658" y="6973339"/>
            <a:ext cx="12204657" cy="6132922"/>
            <a:chOff x="-12658" y="6973339"/>
            <a:chExt cx="12204657" cy="613292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ED87455-72EF-6209-136B-8BE56096D060}"/>
                </a:ext>
              </a:extLst>
            </p:cNvPr>
            <p:cNvSpPr/>
            <p:nvPr/>
          </p:nvSpPr>
          <p:spPr>
            <a:xfrm>
              <a:off x="-12658" y="6973339"/>
              <a:ext cx="12204657" cy="6132922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08BD9586-79D2-AEC8-0BD2-18072543CFB7}"/>
                </a:ext>
              </a:extLst>
            </p:cNvPr>
            <p:cNvSpPr/>
            <p:nvPr/>
          </p:nvSpPr>
          <p:spPr>
            <a:xfrm>
              <a:off x="11847304" y="8705850"/>
              <a:ext cx="171449" cy="54044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0" name="Imagem 29" descr="Flor cor de rosa&#10;&#10;O conteúdo gerado por IA pode estar incorreto.">
            <a:extLst>
              <a:ext uri="{FF2B5EF4-FFF2-40B4-BE49-F238E27FC236}">
                <a16:creationId xmlns:a16="http://schemas.microsoft.com/office/drawing/2014/main" id="{55F20653-1B57-6941-7AA8-A93B3AE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10039">
            <a:off x="-5558618" y="7863121"/>
            <a:ext cx="3660339" cy="3660339"/>
          </a:xfrm>
          <a:prstGeom prst="rect">
            <a:avLst/>
          </a:prstGeom>
        </p:spPr>
      </p:pic>
      <p:sp>
        <p:nvSpPr>
          <p:cNvPr id="32" name="Retângulo: Cantos Diagonais Recortados 31">
            <a:extLst>
              <a:ext uri="{FF2B5EF4-FFF2-40B4-BE49-F238E27FC236}">
                <a16:creationId xmlns:a16="http://schemas.microsoft.com/office/drawing/2014/main" id="{B0789154-4548-3AB3-DC73-58E402975857}"/>
              </a:ext>
            </a:extLst>
          </p:cNvPr>
          <p:cNvSpPr/>
          <p:nvPr/>
        </p:nvSpPr>
        <p:spPr>
          <a:xfrm>
            <a:off x="5500759" y="12523968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C9CA207-031E-B131-EE2C-35E8CC318E19}"/>
              </a:ext>
            </a:extLst>
          </p:cNvPr>
          <p:cNvGrpSpPr/>
          <p:nvPr/>
        </p:nvGrpSpPr>
        <p:grpSpPr>
          <a:xfrm>
            <a:off x="6937749" y="6905231"/>
            <a:ext cx="4930595" cy="5618737"/>
            <a:chOff x="6937749" y="874524"/>
            <a:chExt cx="4930595" cy="5618737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ABAE52F4-604D-F2B7-D19B-D50A5E851EDA}"/>
                </a:ext>
              </a:extLst>
            </p:cNvPr>
            <p:cNvSpPr/>
            <p:nvPr/>
          </p:nvSpPr>
          <p:spPr>
            <a:xfrm>
              <a:off x="9457185" y="2835657"/>
              <a:ext cx="1690141" cy="16901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4" descr="Japanese Landscape Art' Poster, picture, metal print, paint by Maltos |  Displate">
              <a:extLst>
                <a:ext uri="{FF2B5EF4-FFF2-40B4-BE49-F238E27FC236}">
                  <a16:creationId xmlns:a16="http://schemas.microsoft.com/office/drawing/2014/main" id="{700F4563-8D9B-A502-CE0B-1A0023853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749" y="1467811"/>
              <a:ext cx="2851479" cy="429923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Japan Wallpapers (39 images) - WallpaperCat">
              <a:extLst>
                <a:ext uri="{FF2B5EF4-FFF2-40B4-BE49-F238E27FC236}">
                  <a16:creationId xmlns:a16="http://schemas.microsoft.com/office/drawing/2014/main" id="{822841F4-7905-E59C-9067-30F5AAC8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461" y="4120074"/>
              <a:ext cx="3887735" cy="218685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41482D0-A7F2-90CF-12D3-1FA0F5D43320}"/>
                </a:ext>
              </a:extLst>
            </p:cNvPr>
            <p:cNvSpPr/>
            <p:nvPr/>
          </p:nvSpPr>
          <p:spPr>
            <a:xfrm>
              <a:off x="8869394" y="874524"/>
              <a:ext cx="1680981" cy="16809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38006F1-BECA-3474-F3A1-163CE7EA6339}"/>
                </a:ext>
              </a:extLst>
            </p:cNvPr>
            <p:cNvSpPr/>
            <p:nvPr/>
          </p:nvSpPr>
          <p:spPr>
            <a:xfrm>
              <a:off x="11291840" y="5916757"/>
              <a:ext cx="576504" cy="5765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714518-655C-EF3B-36F0-6A98B4CDD965}"/>
              </a:ext>
            </a:extLst>
          </p:cNvPr>
          <p:cNvSpPr txBox="1"/>
          <p:nvPr/>
        </p:nvSpPr>
        <p:spPr>
          <a:xfrm>
            <a:off x="1684189" y="7906769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DESIGN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E811C2-3DC4-44DA-415D-F18E41276202}"/>
              </a:ext>
            </a:extLst>
          </p:cNvPr>
          <p:cNvSpPr txBox="1"/>
          <p:nvPr/>
        </p:nvSpPr>
        <p:spPr>
          <a:xfrm>
            <a:off x="355325" y="8845039"/>
            <a:ext cx="593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conceito base da filosofia de design que estaremos seguindo será uma mistura entre inspirações de web design japonês dos anos 2000 e para as animações usaremos ilustrações feitas em pixel art baseadas em desenhos antigos no estilo de  ukiyo-e, foi criado um consenso em usar um design retrô-moderno com o uso de pixel arts.</a:t>
            </a:r>
          </a:p>
        </p:txBody>
      </p:sp>
      <p:pic>
        <p:nvPicPr>
          <p:cNvPr id="42" name="Imagem 41" descr="Ícone&#10;&#10;O conteúdo gerado por IA pode estar incorreto.">
            <a:extLst>
              <a:ext uri="{FF2B5EF4-FFF2-40B4-BE49-F238E27FC236}">
                <a16:creationId xmlns:a16="http://schemas.microsoft.com/office/drawing/2014/main" id="{4789A770-50F7-57AF-A700-3A85374D6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290045"/>
            <a:ext cx="232215" cy="232215"/>
          </a:xfrm>
          <a:prstGeom prst="rect">
            <a:avLst/>
          </a:prstGeom>
        </p:spPr>
      </p:pic>
      <p:pic>
        <p:nvPicPr>
          <p:cNvPr id="43" name="Imagem 42" descr="Ícone&#10;&#10;O conteúdo gerado por IA pode estar incorreto.">
            <a:extLst>
              <a:ext uri="{FF2B5EF4-FFF2-40B4-BE49-F238E27FC236}">
                <a16:creationId xmlns:a16="http://schemas.microsoft.com/office/drawing/2014/main" id="{D8F4C2B3-BDBD-76E0-7BBA-1074B4AF5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290045"/>
            <a:ext cx="232215" cy="2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4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0" y="-21276"/>
            <a:ext cx="12192000" cy="687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 descr="Os Mitos Japoneses: Um Guia Para Deuses, Heróis e Espíritos">
            <a:extLst>
              <a:ext uri="{FF2B5EF4-FFF2-40B4-BE49-F238E27FC236}">
                <a16:creationId xmlns:a16="http://schemas.microsoft.com/office/drawing/2014/main" id="{052A62E7-EECD-CBA8-ADDC-D237394E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3" y="-4796573"/>
            <a:ext cx="2864818" cy="43516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A30306E-0B29-9193-1540-06F01A9DB6A5}"/>
              </a:ext>
            </a:extLst>
          </p:cNvPr>
          <p:cNvGrpSpPr/>
          <p:nvPr/>
        </p:nvGrpSpPr>
        <p:grpSpPr>
          <a:xfrm>
            <a:off x="4068548" y="-4796573"/>
            <a:ext cx="6549101" cy="3665115"/>
            <a:chOff x="4068548" y="1302782"/>
            <a:chExt cx="6549101" cy="366511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455F2A7-213A-FA96-BD4E-AAC6CCC0B5C2}"/>
                </a:ext>
              </a:extLst>
            </p:cNvPr>
            <p:cNvSpPr txBox="1"/>
            <p:nvPr/>
          </p:nvSpPr>
          <p:spPr>
            <a:xfrm>
              <a:off x="4156344" y="1302782"/>
              <a:ext cx="1686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C513E2-13DF-3AB0-E134-9DD37402AAAC}"/>
                </a:ext>
              </a:extLst>
            </p:cNvPr>
            <p:cNvSpPr txBox="1"/>
            <p:nvPr/>
          </p:nvSpPr>
          <p:spPr>
            <a:xfrm>
              <a:off x="4156344" y="2431918"/>
              <a:ext cx="6460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Cada integrante do grupo leu a obra literária </a:t>
              </a:r>
              <a:r>
                <a:rPr lang="pt-BR" b="1" dirty="0">
                  <a:solidFill>
                    <a:srgbClr val="FF0000"/>
                  </a:solidFill>
                </a:rPr>
                <a:t>“OS MITOS JAPONESES: UM GUIA PARA DEUSES, HERÓIS E ESPÍRITOS”</a:t>
              </a:r>
              <a:r>
                <a:rPr lang="pt-BR" dirty="0"/>
                <a:t> e todos concluímos sua tamanha importância para a produção de nosso projeto de conclusão de curso. O livro é útil pois: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D7C1712-67E8-71C3-96AB-9EA2CF890615}"/>
                </a:ext>
              </a:extLst>
            </p:cNvPr>
            <p:cNvSpPr txBox="1"/>
            <p:nvPr/>
          </p:nvSpPr>
          <p:spPr>
            <a:xfrm>
              <a:off x="4068548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uma explicação clara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14F94CF-2A97-BED2-3F8F-AB20A6FA0142}"/>
                </a:ext>
              </a:extLst>
            </p:cNvPr>
            <p:cNvSpPr txBox="1"/>
            <p:nvPr/>
          </p:nvSpPr>
          <p:spPr>
            <a:xfrm>
              <a:off x="6234084" y="4168838"/>
              <a:ext cx="2065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conceitos importantes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C0B9549-E1FC-B050-EADD-2C4A086FD8E5}"/>
                </a:ext>
              </a:extLst>
            </p:cNvPr>
            <p:cNvSpPr txBox="1"/>
            <p:nvPr/>
          </p:nvSpPr>
          <p:spPr>
            <a:xfrm>
              <a:off x="8363489" y="4168838"/>
              <a:ext cx="225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Possui conteúdo completo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01D2EEC-71FE-9381-61CC-89519B012A76}"/>
                </a:ext>
              </a:extLst>
            </p:cNvPr>
            <p:cNvSpPr/>
            <p:nvPr/>
          </p:nvSpPr>
          <p:spPr>
            <a:xfrm>
              <a:off x="6159420" y="4053497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2320F45-56FB-E826-A54E-81ED64264AD8}"/>
                </a:ext>
              </a:extLst>
            </p:cNvPr>
            <p:cNvSpPr/>
            <p:nvPr/>
          </p:nvSpPr>
          <p:spPr>
            <a:xfrm>
              <a:off x="8338601" y="4034803"/>
              <a:ext cx="49776" cy="914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5F67D41-E210-3A2C-73EF-D0B23EB53BFE}"/>
              </a:ext>
            </a:extLst>
          </p:cNvPr>
          <p:cNvGrpSpPr/>
          <p:nvPr/>
        </p:nvGrpSpPr>
        <p:grpSpPr>
          <a:xfrm>
            <a:off x="0" y="1713219"/>
            <a:ext cx="12213283" cy="5311973"/>
            <a:chOff x="-12658" y="6973339"/>
            <a:chExt cx="12204657" cy="613292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FADD4D5-C11E-A083-FC67-184BCB1C061F}"/>
                </a:ext>
              </a:extLst>
            </p:cNvPr>
            <p:cNvSpPr/>
            <p:nvPr/>
          </p:nvSpPr>
          <p:spPr>
            <a:xfrm>
              <a:off x="-12658" y="6973339"/>
              <a:ext cx="12204657" cy="6132922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64E01A4-06D5-4414-560D-AFC52316CE92}"/>
                </a:ext>
              </a:extLst>
            </p:cNvPr>
            <p:cNvSpPr/>
            <p:nvPr/>
          </p:nvSpPr>
          <p:spPr>
            <a:xfrm>
              <a:off x="11847304" y="8705850"/>
              <a:ext cx="171449" cy="54044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55E4BE36-BFFF-1AB5-150F-62EDD0DF9321}"/>
              </a:ext>
            </a:extLst>
          </p:cNvPr>
          <p:cNvSpPr/>
          <p:nvPr/>
        </p:nvSpPr>
        <p:spPr>
          <a:xfrm>
            <a:off x="5500759" y="6644841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126875" y="1280258"/>
            <a:ext cx="98425" cy="9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Flor cor de rosa&#10;&#10;O conteúdo gerado por IA pode estar incorreto.">
            <a:extLst>
              <a:ext uri="{FF2B5EF4-FFF2-40B4-BE49-F238E27FC236}">
                <a16:creationId xmlns:a16="http://schemas.microsoft.com/office/drawing/2014/main" id="{532D6812-DF79-9374-CBEF-AD82828D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780" y="4997237"/>
            <a:ext cx="3660339" cy="366033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3E52A7E-0D23-DA81-4A12-76A0D7B4ED2D}"/>
              </a:ext>
            </a:extLst>
          </p:cNvPr>
          <p:cNvGrpSpPr/>
          <p:nvPr/>
        </p:nvGrpSpPr>
        <p:grpSpPr>
          <a:xfrm>
            <a:off x="6937749" y="1026104"/>
            <a:ext cx="4930595" cy="5618737"/>
            <a:chOff x="6937749" y="874524"/>
            <a:chExt cx="4930595" cy="5618737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43F1E96-6E40-1E7A-3240-78A9AA6A5C24}"/>
                </a:ext>
              </a:extLst>
            </p:cNvPr>
            <p:cNvSpPr/>
            <p:nvPr/>
          </p:nvSpPr>
          <p:spPr>
            <a:xfrm>
              <a:off x="9457185" y="2835657"/>
              <a:ext cx="1690141" cy="16901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24" name="Picture 4" descr="Japanese Landscape Art' Poster, picture, metal print, paint by Maltos |  Displate">
              <a:extLst>
                <a:ext uri="{FF2B5EF4-FFF2-40B4-BE49-F238E27FC236}">
                  <a16:creationId xmlns:a16="http://schemas.microsoft.com/office/drawing/2014/main" id="{E5991953-528B-DDC3-2925-1C5B57266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749" y="1467811"/>
              <a:ext cx="2851479" cy="429923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Japan Wallpapers (39 images) - WallpaperCat">
              <a:extLst>
                <a:ext uri="{FF2B5EF4-FFF2-40B4-BE49-F238E27FC236}">
                  <a16:creationId xmlns:a16="http://schemas.microsoft.com/office/drawing/2014/main" id="{A47C976F-2B6B-0B2C-7225-69859FCBB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461" y="4120074"/>
              <a:ext cx="3887735" cy="218685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3AEAA15-1C2A-80E9-B141-DC6BC230E575}"/>
                </a:ext>
              </a:extLst>
            </p:cNvPr>
            <p:cNvSpPr/>
            <p:nvPr/>
          </p:nvSpPr>
          <p:spPr>
            <a:xfrm>
              <a:off x="8869394" y="874524"/>
              <a:ext cx="1680981" cy="16809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4F26CF-9478-48AD-1E2E-6DE9D06609AE}"/>
                </a:ext>
              </a:extLst>
            </p:cNvPr>
            <p:cNvSpPr/>
            <p:nvPr/>
          </p:nvSpPr>
          <p:spPr>
            <a:xfrm>
              <a:off x="11291840" y="5916757"/>
              <a:ext cx="576504" cy="5765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4F0D72B-F2BE-483B-AA86-6EA0D8820354}"/>
              </a:ext>
            </a:extLst>
          </p:cNvPr>
          <p:cNvSpPr txBox="1"/>
          <p:nvPr/>
        </p:nvSpPr>
        <p:spPr>
          <a:xfrm>
            <a:off x="1684189" y="2027642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DESIGN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F0079CD-3ECC-739A-732F-39C8D66FF6D5}"/>
              </a:ext>
            </a:extLst>
          </p:cNvPr>
          <p:cNvSpPr txBox="1"/>
          <p:nvPr/>
        </p:nvSpPr>
        <p:spPr>
          <a:xfrm>
            <a:off x="355325" y="2965912"/>
            <a:ext cx="593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conceito base da filosofia de design que estaremos seguindo será uma mistura entre inspirações de web design japonês dos anos 2000 e para as animações usaremos ilustrações feitas em pixel art baseadas em desenhos antigos no estilo de  ukiyo-e, foi criado um consenso em usar um design retrô-moderno com o uso de pixel arts.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93D05D9-543E-2481-E857-3C6B56ED011C}"/>
              </a:ext>
            </a:extLst>
          </p:cNvPr>
          <p:cNvGrpSpPr/>
          <p:nvPr/>
        </p:nvGrpSpPr>
        <p:grpSpPr>
          <a:xfrm>
            <a:off x="-12657" y="-22131"/>
            <a:ext cx="12213283" cy="914400"/>
            <a:chOff x="-2008" y="-29499"/>
            <a:chExt cx="12194007" cy="914400"/>
          </a:xfrm>
          <a:solidFill>
            <a:schemeClr val="bg1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8032DE-3A5F-33C3-F233-1542615FBBC6}"/>
                </a:ext>
              </a:extLst>
            </p:cNvPr>
            <p:cNvSpPr/>
            <p:nvPr/>
          </p:nvSpPr>
          <p:spPr>
            <a:xfrm>
              <a:off x="-2008" y="-29499"/>
              <a:ext cx="1219400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C4C14DE-2DE9-29E0-B3C8-197FDF69AB5F}"/>
                </a:ext>
              </a:extLst>
            </p:cNvPr>
            <p:cNvSpPr/>
            <p:nvPr/>
          </p:nvSpPr>
          <p:spPr>
            <a:xfrm>
              <a:off x="1858297" y="159088"/>
              <a:ext cx="232215" cy="302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4866336" y="213159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CE88339-EEA6-4CF0-9021-D4C73EA57E24}"/>
              </a:ext>
            </a:extLst>
          </p:cNvPr>
          <p:cNvSpPr txBox="1"/>
          <p:nvPr/>
        </p:nvSpPr>
        <p:spPr>
          <a:xfrm>
            <a:off x="6138089" y="8642079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PROGRAMAÇÃO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0EE0462-A732-47EF-CB5D-6EEB9A7925FF}"/>
              </a:ext>
            </a:extLst>
          </p:cNvPr>
          <p:cNvSpPr txBox="1"/>
          <p:nvPr/>
        </p:nvSpPr>
        <p:spPr>
          <a:xfrm>
            <a:off x="5500759" y="9772785"/>
            <a:ext cx="5592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material lido sobre a parte da programação foi muito útil para rever conceitos de lógica, além também de ver a história dos primeiros computadores e poder se familiarizar com a programação novamente, auxiliando na construção de nosso site.</a:t>
            </a:r>
          </a:p>
        </p:txBody>
      </p:sp>
      <p:pic>
        <p:nvPicPr>
          <p:cNvPr id="39" name="Picture 2" descr="Japan wallpaper by xHibiscusx - Download on ZEDGE™ | 80ee">
            <a:extLst>
              <a:ext uri="{FF2B5EF4-FFF2-40B4-BE49-F238E27FC236}">
                <a16:creationId xmlns:a16="http://schemas.microsoft.com/office/drawing/2014/main" id="{A813C46F-692F-2D1C-FEBA-2475094E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4" y="8000989"/>
            <a:ext cx="2851479" cy="42985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>
            <a:extLst>
              <a:ext uri="{FF2B5EF4-FFF2-40B4-BE49-F238E27FC236}">
                <a16:creationId xmlns:a16="http://schemas.microsoft.com/office/drawing/2014/main" id="{853BEAAF-206E-2CC3-6330-072D8FAE0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02" y="10814017"/>
            <a:ext cx="1487747" cy="22316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59312FB-C7D3-5F73-0191-89AC40421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28740">
            <a:off x="-2822514" y="7102850"/>
            <a:ext cx="1981539" cy="1996782"/>
          </a:xfrm>
          <a:prstGeom prst="rect">
            <a:avLst/>
          </a:prstGeom>
        </p:spPr>
      </p:pic>
      <p:pic>
        <p:nvPicPr>
          <p:cNvPr id="42" name="Imagem 41" descr="Ícone&#10;&#10;O conteúdo gerado por IA pode estar incorreto.">
            <a:extLst>
              <a:ext uri="{FF2B5EF4-FFF2-40B4-BE49-F238E27FC236}">
                <a16:creationId xmlns:a16="http://schemas.microsoft.com/office/drawing/2014/main" id="{D9E36947-423A-8005-D501-3F0087C50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290045"/>
            <a:ext cx="232215" cy="232215"/>
          </a:xfrm>
          <a:prstGeom prst="rect">
            <a:avLst/>
          </a:prstGeom>
        </p:spPr>
      </p:pic>
      <p:pic>
        <p:nvPicPr>
          <p:cNvPr id="43" name="Imagem 42" descr="Ícone&#10;&#10;O conteúdo gerado por IA pode estar incorreto.">
            <a:extLst>
              <a:ext uri="{FF2B5EF4-FFF2-40B4-BE49-F238E27FC236}">
                <a16:creationId xmlns:a16="http://schemas.microsoft.com/office/drawing/2014/main" id="{BF78B5DB-3E6F-2D01-CB48-8F02256779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290045"/>
            <a:ext cx="232215" cy="2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0" y="-21276"/>
            <a:ext cx="12192000" cy="687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5F67D41-E210-3A2C-73EF-D0B23EB53BFE}"/>
              </a:ext>
            </a:extLst>
          </p:cNvPr>
          <p:cNvGrpSpPr/>
          <p:nvPr/>
        </p:nvGrpSpPr>
        <p:grpSpPr>
          <a:xfrm>
            <a:off x="-12657" y="-22131"/>
            <a:ext cx="12213283" cy="6887497"/>
            <a:chOff x="-12658" y="6973339"/>
            <a:chExt cx="12204657" cy="613292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FADD4D5-C11E-A083-FC67-184BCB1C061F}"/>
                </a:ext>
              </a:extLst>
            </p:cNvPr>
            <p:cNvSpPr/>
            <p:nvPr/>
          </p:nvSpPr>
          <p:spPr>
            <a:xfrm>
              <a:off x="-12658" y="6973339"/>
              <a:ext cx="12204657" cy="6132922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64E01A4-06D5-4414-560D-AFC52316CE92}"/>
                </a:ext>
              </a:extLst>
            </p:cNvPr>
            <p:cNvSpPr/>
            <p:nvPr/>
          </p:nvSpPr>
          <p:spPr>
            <a:xfrm>
              <a:off x="11847304" y="8705850"/>
              <a:ext cx="171449" cy="54044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55E4BE36-BFFF-1AB5-150F-62EDD0DF9321}"/>
              </a:ext>
            </a:extLst>
          </p:cNvPr>
          <p:cNvSpPr/>
          <p:nvPr/>
        </p:nvSpPr>
        <p:spPr>
          <a:xfrm>
            <a:off x="5500759" y="6644841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126875" y="3303145"/>
            <a:ext cx="98425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19" name="Imagem 18" descr="Flor cor de rosa&#10;&#10;O conteúdo gerado por IA pode estar incorreto.">
            <a:extLst>
              <a:ext uri="{FF2B5EF4-FFF2-40B4-BE49-F238E27FC236}">
                <a16:creationId xmlns:a16="http://schemas.microsoft.com/office/drawing/2014/main" id="{532D6812-DF79-9374-CBEF-AD82828D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94595" y="8396792"/>
            <a:ext cx="3660339" cy="366033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3E52A7E-0D23-DA81-4A12-76A0D7B4ED2D}"/>
              </a:ext>
            </a:extLst>
          </p:cNvPr>
          <p:cNvGrpSpPr/>
          <p:nvPr/>
        </p:nvGrpSpPr>
        <p:grpSpPr>
          <a:xfrm>
            <a:off x="6937749" y="-6028857"/>
            <a:ext cx="4930595" cy="5618737"/>
            <a:chOff x="6937749" y="874524"/>
            <a:chExt cx="4930595" cy="5618737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43F1E96-6E40-1E7A-3240-78A9AA6A5C24}"/>
                </a:ext>
              </a:extLst>
            </p:cNvPr>
            <p:cNvSpPr/>
            <p:nvPr/>
          </p:nvSpPr>
          <p:spPr>
            <a:xfrm>
              <a:off x="9457185" y="2835657"/>
              <a:ext cx="1690141" cy="16901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24" name="Picture 4" descr="Japanese Landscape Art' Poster, picture, metal print, paint by Maltos |  Displate">
              <a:extLst>
                <a:ext uri="{FF2B5EF4-FFF2-40B4-BE49-F238E27FC236}">
                  <a16:creationId xmlns:a16="http://schemas.microsoft.com/office/drawing/2014/main" id="{E5991953-528B-DDC3-2925-1C5B57266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749" y="1467811"/>
              <a:ext cx="2851479" cy="429923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Japan Wallpapers (39 images) - WallpaperCat">
              <a:extLst>
                <a:ext uri="{FF2B5EF4-FFF2-40B4-BE49-F238E27FC236}">
                  <a16:creationId xmlns:a16="http://schemas.microsoft.com/office/drawing/2014/main" id="{A47C976F-2B6B-0B2C-7225-69859FCBB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461" y="4120074"/>
              <a:ext cx="3887735" cy="218685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3AEAA15-1C2A-80E9-B141-DC6BC230E575}"/>
                </a:ext>
              </a:extLst>
            </p:cNvPr>
            <p:cNvSpPr/>
            <p:nvPr/>
          </p:nvSpPr>
          <p:spPr>
            <a:xfrm>
              <a:off x="8869394" y="874524"/>
              <a:ext cx="1680981" cy="16809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84F26CF-9478-48AD-1E2E-6DE9D06609AE}"/>
                </a:ext>
              </a:extLst>
            </p:cNvPr>
            <p:cNvSpPr/>
            <p:nvPr/>
          </p:nvSpPr>
          <p:spPr>
            <a:xfrm>
              <a:off x="11291840" y="5916757"/>
              <a:ext cx="576504" cy="5765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4F0D72B-F2BE-483B-AA86-6EA0D8820354}"/>
              </a:ext>
            </a:extLst>
          </p:cNvPr>
          <p:cNvSpPr txBox="1"/>
          <p:nvPr/>
        </p:nvSpPr>
        <p:spPr>
          <a:xfrm>
            <a:off x="1684189" y="-5027319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DESIGN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F0079CD-3ECC-739A-732F-39C8D66FF6D5}"/>
              </a:ext>
            </a:extLst>
          </p:cNvPr>
          <p:cNvSpPr txBox="1"/>
          <p:nvPr/>
        </p:nvSpPr>
        <p:spPr>
          <a:xfrm>
            <a:off x="355325" y="-4089049"/>
            <a:ext cx="593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conceito base da filosofia de design que estaremos seguindo será uma mistura entre inspirações de web design japonês dos anos 2000 e para as animações usaremos ilustrações feitas em pixel art baseadas em desenhos antigos no estilo de  ukiyo-e, foi criado um consenso em usar um design retrô-moderno com o uso de pixel arts.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51374A-C338-83D8-072E-644B003EC6B0}"/>
              </a:ext>
            </a:extLst>
          </p:cNvPr>
          <p:cNvSpPr txBox="1"/>
          <p:nvPr/>
        </p:nvSpPr>
        <p:spPr>
          <a:xfrm>
            <a:off x="6138089" y="2264141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PROGRAMAÇÃO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4D6764-1F0F-65B3-C1B2-DCDC3099DC12}"/>
              </a:ext>
            </a:extLst>
          </p:cNvPr>
          <p:cNvSpPr txBox="1"/>
          <p:nvPr/>
        </p:nvSpPr>
        <p:spPr>
          <a:xfrm>
            <a:off x="5500759" y="3394847"/>
            <a:ext cx="5592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material lido sobre a parte da programação foi muito útil para rever conceitos de lógica, além também de ver a história dos primeiros computadores e poder se familiarizar com a programação novamente, auxiliando na construção de nosso site.</a:t>
            </a:r>
          </a:p>
        </p:txBody>
      </p:sp>
      <p:pic>
        <p:nvPicPr>
          <p:cNvPr id="7170" name="Picture 2" descr="Japan wallpaper by xHibiscusx - Download on ZEDGE™ | 80ee">
            <a:extLst>
              <a:ext uri="{FF2B5EF4-FFF2-40B4-BE49-F238E27FC236}">
                <a16:creationId xmlns:a16="http://schemas.microsoft.com/office/drawing/2014/main" id="{6FD622EA-AD63-C212-9200-0351A76A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4" y="1623051"/>
            <a:ext cx="2851479" cy="42985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B2E7CB60-CF1F-FD6D-7565-2C5DB40A8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0847">
            <a:off x="10102782" y="14461"/>
            <a:ext cx="1981539" cy="1996782"/>
          </a:xfrm>
          <a:prstGeom prst="rect">
            <a:avLst/>
          </a:prstGeom>
        </p:spPr>
      </p:pic>
      <p:pic>
        <p:nvPicPr>
          <p:cNvPr id="27" name="Imagem 26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F216EF2E-23DE-E5F0-95F6-5AE27846C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28740">
            <a:off x="-322877" y="5305589"/>
            <a:ext cx="1981539" cy="1996782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D872F4A-5AEC-7F3C-079F-FFD1121E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02" y="4436079"/>
            <a:ext cx="1487747" cy="22316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93D05D9-543E-2481-E857-3C6B56ED011C}"/>
              </a:ext>
            </a:extLst>
          </p:cNvPr>
          <p:cNvGrpSpPr/>
          <p:nvPr/>
        </p:nvGrpSpPr>
        <p:grpSpPr>
          <a:xfrm>
            <a:off x="-12657" y="-22131"/>
            <a:ext cx="12213283" cy="914400"/>
            <a:chOff x="-2008" y="-29499"/>
            <a:chExt cx="12194007" cy="914400"/>
          </a:xfrm>
          <a:solidFill>
            <a:schemeClr val="bg1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8032DE-3A5F-33C3-F233-1542615FBBC6}"/>
                </a:ext>
              </a:extLst>
            </p:cNvPr>
            <p:cNvSpPr/>
            <p:nvPr/>
          </p:nvSpPr>
          <p:spPr>
            <a:xfrm>
              <a:off x="-2008" y="-29499"/>
              <a:ext cx="1219400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C4C14DE-2DE9-29E0-B3C8-197FDF69AB5F}"/>
                </a:ext>
              </a:extLst>
            </p:cNvPr>
            <p:cNvSpPr/>
            <p:nvPr/>
          </p:nvSpPr>
          <p:spPr>
            <a:xfrm>
              <a:off x="1858297" y="159088"/>
              <a:ext cx="232215" cy="302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4866336" y="213159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17641AA-9564-3CC0-504E-AE285AF21AC0}"/>
              </a:ext>
            </a:extLst>
          </p:cNvPr>
          <p:cNvSpPr txBox="1"/>
          <p:nvPr/>
        </p:nvSpPr>
        <p:spPr>
          <a:xfrm>
            <a:off x="4224631" y="-523377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pic>
        <p:nvPicPr>
          <p:cNvPr id="37" name="Imagem 36" descr="Ícone&#10;&#10;O conteúdo gerado por IA pode estar incorreto.">
            <a:extLst>
              <a:ext uri="{FF2B5EF4-FFF2-40B4-BE49-F238E27FC236}">
                <a16:creationId xmlns:a16="http://schemas.microsoft.com/office/drawing/2014/main" id="{9864D97F-D2D5-FD2C-BB9E-6ED283BEF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290045"/>
            <a:ext cx="232215" cy="232215"/>
          </a:xfrm>
          <a:prstGeom prst="rect">
            <a:avLst/>
          </a:prstGeom>
        </p:spPr>
      </p:pic>
      <p:pic>
        <p:nvPicPr>
          <p:cNvPr id="38" name="Imagem 37" descr="Ícone&#10;&#10;O conteúdo gerado por IA pode estar incorreto.">
            <a:extLst>
              <a:ext uri="{FF2B5EF4-FFF2-40B4-BE49-F238E27FC236}">
                <a16:creationId xmlns:a16="http://schemas.microsoft.com/office/drawing/2014/main" id="{CCCABF66-9646-308F-BAF6-6381E9068F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290045"/>
            <a:ext cx="232215" cy="232215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DC9B14C8-33BE-C7C7-D9E3-7AF4634B731A}"/>
              </a:ext>
            </a:extLst>
          </p:cNvPr>
          <p:cNvSpPr txBox="1"/>
          <p:nvPr/>
        </p:nvSpPr>
        <p:spPr>
          <a:xfrm>
            <a:off x="400008" y="9006634"/>
            <a:ext cx="757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222883-416C-EAD6-376B-0C8702461141}"/>
              </a:ext>
            </a:extLst>
          </p:cNvPr>
          <p:cNvSpPr txBox="1"/>
          <p:nvPr/>
        </p:nvSpPr>
        <p:spPr>
          <a:xfrm>
            <a:off x="456477" y="9881959"/>
            <a:ext cx="529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de nossa documentação, temos também alguns sprites de pixel arts que vamos utilizar na animação do mito da criação, de Izanagi e Izanami.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25DB8-A67D-0741-BE13-AB5777382654}"/>
              </a:ext>
            </a:extLst>
          </p:cNvPr>
          <p:cNvGrpSpPr/>
          <p:nvPr/>
        </p:nvGrpSpPr>
        <p:grpSpPr>
          <a:xfrm>
            <a:off x="3649563" y="10109768"/>
            <a:ext cx="8197741" cy="3475644"/>
            <a:chOff x="3649563" y="2997101"/>
            <a:chExt cx="8197741" cy="3475644"/>
          </a:xfrm>
        </p:grpSpPr>
        <p:pic>
          <p:nvPicPr>
            <p:cNvPr id="42" name="Imagem 41" descr="Interface gráfica do usuário&#10;&#10;O conteúdo gerado por IA pode estar incorreto.">
              <a:extLst>
                <a:ext uri="{FF2B5EF4-FFF2-40B4-BE49-F238E27FC236}">
                  <a16:creationId xmlns:a16="http://schemas.microsoft.com/office/drawing/2014/main" id="{E841BFE3-4CF8-5F23-2102-F4EA48B0E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102" y="2997101"/>
              <a:ext cx="5512202" cy="317499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m 42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6DA693A4-ED67-6646-AD32-2B326A6D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563" y="4123261"/>
              <a:ext cx="3702392" cy="2132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E956411-6DAD-AC9A-FEB1-667D7A8D7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832" y="5100052"/>
              <a:ext cx="1387560" cy="13726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9724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0" y="-21276"/>
            <a:ext cx="12192000" cy="687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5F67D41-E210-3A2C-73EF-D0B23EB53BFE}"/>
              </a:ext>
            </a:extLst>
          </p:cNvPr>
          <p:cNvGrpSpPr/>
          <p:nvPr/>
        </p:nvGrpSpPr>
        <p:grpSpPr>
          <a:xfrm>
            <a:off x="-12657" y="-22131"/>
            <a:ext cx="12213283" cy="6887497"/>
            <a:chOff x="-12658" y="6973339"/>
            <a:chExt cx="12204657" cy="613292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FADD4D5-C11E-A083-FC67-184BCB1C061F}"/>
                </a:ext>
              </a:extLst>
            </p:cNvPr>
            <p:cNvSpPr/>
            <p:nvPr/>
          </p:nvSpPr>
          <p:spPr>
            <a:xfrm>
              <a:off x="-12658" y="6973339"/>
              <a:ext cx="12204657" cy="6132922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64E01A4-06D5-4414-560D-AFC52316CE92}"/>
                </a:ext>
              </a:extLst>
            </p:cNvPr>
            <p:cNvSpPr/>
            <p:nvPr/>
          </p:nvSpPr>
          <p:spPr>
            <a:xfrm>
              <a:off x="11847304" y="8705850"/>
              <a:ext cx="171449" cy="54044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55E4BE36-BFFF-1AB5-150F-62EDD0DF9321}"/>
              </a:ext>
            </a:extLst>
          </p:cNvPr>
          <p:cNvSpPr/>
          <p:nvPr/>
        </p:nvSpPr>
        <p:spPr>
          <a:xfrm>
            <a:off x="5500759" y="6644841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126875" y="4651983"/>
            <a:ext cx="98425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51374A-C338-83D8-072E-644B003EC6B0}"/>
              </a:ext>
            </a:extLst>
          </p:cNvPr>
          <p:cNvSpPr txBox="1"/>
          <p:nvPr/>
        </p:nvSpPr>
        <p:spPr>
          <a:xfrm>
            <a:off x="6138089" y="-4787081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PROGRAMAÇÃO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4D6764-1F0F-65B3-C1B2-DCDC3099DC12}"/>
              </a:ext>
            </a:extLst>
          </p:cNvPr>
          <p:cNvSpPr txBox="1"/>
          <p:nvPr/>
        </p:nvSpPr>
        <p:spPr>
          <a:xfrm>
            <a:off x="5500759" y="-3656375"/>
            <a:ext cx="5592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material lido sobre a parte da programação foi muito útil para rever conceitos de lógica, além também de ver a história dos primeiros computadores e poder se familiarizar com a programação novamente, auxiliando na construção de nosso site.</a:t>
            </a:r>
          </a:p>
        </p:txBody>
      </p:sp>
      <p:pic>
        <p:nvPicPr>
          <p:cNvPr id="7170" name="Picture 2" descr="Japan wallpaper by xHibiscusx - Download on ZEDGE™ | 80ee">
            <a:extLst>
              <a:ext uri="{FF2B5EF4-FFF2-40B4-BE49-F238E27FC236}">
                <a16:creationId xmlns:a16="http://schemas.microsoft.com/office/drawing/2014/main" id="{6FD622EA-AD63-C212-9200-0351A76A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4" y="-5428171"/>
            <a:ext cx="2851479" cy="42985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B2E7CB60-CF1F-FD6D-7565-2C5DB40A8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0847">
            <a:off x="12807882" y="-3109738"/>
            <a:ext cx="1981539" cy="1996782"/>
          </a:xfrm>
          <a:prstGeom prst="rect">
            <a:avLst/>
          </a:prstGeom>
        </p:spPr>
      </p:pic>
      <p:pic>
        <p:nvPicPr>
          <p:cNvPr id="27" name="Imagem 26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F216EF2E-23DE-E5F0-95F6-5AE27846C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28740">
            <a:off x="-1962772" y="6881470"/>
            <a:ext cx="1981539" cy="1996782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D872F4A-5AEC-7F3C-079F-FFD1121E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02" y="-2615143"/>
            <a:ext cx="1487747" cy="22316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93D05D9-543E-2481-E857-3C6B56ED011C}"/>
              </a:ext>
            </a:extLst>
          </p:cNvPr>
          <p:cNvGrpSpPr/>
          <p:nvPr/>
        </p:nvGrpSpPr>
        <p:grpSpPr>
          <a:xfrm>
            <a:off x="-12657" y="-22131"/>
            <a:ext cx="12213283" cy="914400"/>
            <a:chOff x="-2008" y="-29499"/>
            <a:chExt cx="12194007" cy="914400"/>
          </a:xfrm>
          <a:solidFill>
            <a:schemeClr val="bg1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8032DE-3A5F-33C3-F233-1542615FBBC6}"/>
                </a:ext>
              </a:extLst>
            </p:cNvPr>
            <p:cNvSpPr/>
            <p:nvPr/>
          </p:nvSpPr>
          <p:spPr>
            <a:xfrm>
              <a:off x="-2008" y="-29499"/>
              <a:ext cx="1219400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C4C14DE-2DE9-29E0-B3C8-197FDF69AB5F}"/>
                </a:ext>
              </a:extLst>
            </p:cNvPr>
            <p:cNvSpPr/>
            <p:nvPr/>
          </p:nvSpPr>
          <p:spPr>
            <a:xfrm>
              <a:off x="1858297" y="159088"/>
              <a:ext cx="232215" cy="302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84018869-E131-F966-F4D4-44A7DB290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290045"/>
            <a:ext cx="232215" cy="232215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545669F3-8826-81AF-334F-4D8AA421E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290045"/>
            <a:ext cx="232215" cy="23221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4340940" y="213159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3CD307-CF52-B1F3-3716-3093D745DD03}"/>
              </a:ext>
            </a:extLst>
          </p:cNvPr>
          <p:cNvSpPr txBox="1"/>
          <p:nvPr/>
        </p:nvSpPr>
        <p:spPr>
          <a:xfrm>
            <a:off x="4816560" y="-558902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1D714B-653F-4E0C-4AD5-8C997E9A6208}"/>
              </a:ext>
            </a:extLst>
          </p:cNvPr>
          <p:cNvSpPr txBox="1"/>
          <p:nvPr/>
        </p:nvSpPr>
        <p:spPr>
          <a:xfrm>
            <a:off x="400008" y="1893967"/>
            <a:ext cx="757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E860B2-1374-7245-4BE7-A8BFC15E73DA}"/>
              </a:ext>
            </a:extLst>
          </p:cNvPr>
          <p:cNvSpPr txBox="1"/>
          <p:nvPr/>
        </p:nvSpPr>
        <p:spPr>
          <a:xfrm>
            <a:off x="456477" y="2769292"/>
            <a:ext cx="529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de nossa documentação, temos também alguns sprites de pixel arts que vamos utilizar na animação do mito da criação, de Izanagi e Izanami.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867E179-5765-DE63-695A-7F8997946891}"/>
              </a:ext>
            </a:extLst>
          </p:cNvPr>
          <p:cNvGrpSpPr/>
          <p:nvPr/>
        </p:nvGrpSpPr>
        <p:grpSpPr>
          <a:xfrm>
            <a:off x="3649563" y="2997101"/>
            <a:ext cx="8197741" cy="3475644"/>
            <a:chOff x="3649563" y="2997101"/>
            <a:chExt cx="8197741" cy="3475644"/>
          </a:xfrm>
        </p:grpSpPr>
        <p:pic>
          <p:nvPicPr>
            <p:cNvPr id="20" name="Imagem 19" descr="Interface gráfica do usuário&#10;&#10;O conteúdo gerado por IA pode estar incorreto.">
              <a:extLst>
                <a:ext uri="{FF2B5EF4-FFF2-40B4-BE49-F238E27FC236}">
                  <a16:creationId xmlns:a16="http://schemas.microsoft.com/office/drawing/2014/main" id="{585CF349-5FA7-227F-D87C-5EDEA455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102" y="2997101"/>
              <a:ext cx="5512202" cy="317499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F27DE0BC-5C09-8ACC-7382-AB07F9486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563" y="4123261"/>
              <a:ext cx="3702392" cy="2132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4D2E1F1E-0141-5837-E342-7D16A3529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832" y="5100052"/>
              <a:ext cx="1387560" cy="13726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A008E00C-8AAA-AC16-4EA6-BEE42B997C40}"/>
              </a:ext>
            </a:extLst>
          </p:cNvPr>
          <p:cNvSpPr/>
          <p:nvPr/>
        </p:nvSpPr>
        <p:spPr>
          <a:xfrm>
            <a:off x="12183034" y="0"/>
            <a:ext cx="12213283" cy="6894864"/>
          </a:xfrm>
          <a:prstGeom prst="rect">
            <a:avLst/>
          </a:prstGeom>
          <a:solidFill>
            <a:srgbClr val="010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118EC71-56A0-A4E0-B471-468A6003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096" y="3932008"/>
            <a:ext cx="2598071" cy="25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68B1F4CF-EF7C-28B3-50F6-7E8E0591B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405" y="3896822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 descr="Tela de celular&#10;&#10;O conteúdo gerado por IA pode estar incorreto.">
            <a:extLst>
              <a:ext uri="{FF2B5EF4-FFF2-40B4-BE49-F238E27FC236}">
                <a16:creationId xmlns:a16="http://schemas.microsoft.com/office/drawing/2014/main" id="{504C9992-F36D-4F08-A5A6-CD9BC24C22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282" y="311976"/>
            <a:ext cx="11260784" cy="1546916"/>
          </a:xfrm>
          <a:prstGeom prst="rect">
            <a:avLst/>
          </a:prstGeom>
        </p:spPr>
      </p:pic>
      <p:pic>
        <p:nvPicPr>
          <p:cNvPr id="45" name="Imagem 44" descr="Interface gráfica do usuário">
            <a:extLst>
              <a:ext uri="{FF2B5EF4-FFF2-40B4-BE49-F238E27FC236}">
                <a16:creationId xmlns:a16="http://schemas.microsoft.com/office/drawing/2014/main" id="{0C315E02-2A9E-301F-4CD0-4A3315D16E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283" y="195956"/>
            <a:ext cx="11260783" cy="17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6282EC7E-284A-A07F-5824-3C1FB73ABC5F}"/>
              </a:ext>
            </a:extLst>
          </p:cNvPr>
          <p:cNvSpPr/>
          <p:nvPr/>
        </p:nvSpPr>
        <p:spPr>
          <a:xfrm>
            <a:off x="-887621" y="-29499"/>
            <a:ext cx="914400" cy="6879275"/>
          </a:xfrm>
          <a:prstGeom prst="rect">
            <a:avLst/>
          </a:prstGeom>
          <a:solidFill>
            <a:srgbClr val="010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3286" y="-21275"/>
            <a:ext cx="12192000" cy="68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43451CA-B71D-39FE-F163-F8E8DF6F8260}"/>
              </a:ext>
            </a:extLst>
          </p:cNvPr>
          <p:cNvSpPr/>
          <p:nvPr/>
        </p:nvSpPr>
        <p:spPr>
          <a:xfrm>
            <a:off x="-12213286" y="-21276"/>
            <a:ext cx="12192000" cy="687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5F67D41-E210-3A2C-73EF-D0B23EB53BFE}"/>
              </a:ext>
            </a:extLst>
          </p:cNvPr>
          <p:cNvGrpSpPr/>
          <p:nvPr/>
        </p:nvGrpSpPr>
        <p:grpSpPr>
          <a:xfrm>
            <a:off x="-12225943" y="-22131"/>
            <a:ext cx="12213283" cy="6887497"/>
            <a:chOff x="-12658" y="6973339"/>
            <a:chExt cx="12204657" cy="613292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FADD4D5-C11E-A083-FC67-184BCB1C061F}"/>
                </a:ext>
              </a:extLst>
            </p:cNvPr>
            <p:cNvSpPr/>
            <p:nvPr/>
          </p:nvSpPr>
          <p:spPr>
            <a:xfrm>
              <a:off x="-12658" y="6973339"/>
              <a:ext cx="12204657" cy="6132922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64E01A4-06D5-4414-560D-AFC52316CE92}"/>
                </a:ext>
              </a:extLst>
            </p:cNvPr>
            <p:cNvSpPr/>
            <p:nvPr/>
          </p:nvSpPr>
          <p:spPr>
            <a:xfrm>
              <a:off x="11847304" y="8705850"/>
              <a:ext cx="171449" cy="54044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55E4BE36-BFFF-1AB5-150F-62EDD0DF9321}"/>
              </a:ext>
            </a:extLst>
          </p:cNvPr>
          <p:cNvSpPr/>
          <p:nvPr/>
        </p:nvSpPr>
        <p:spPr>
          <a:xfrm>
            <a:off x="-6712527" y="6644841"/>
            <a:ext cx="1090930" cy="4571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0E7764-9DD5-3001-BD34-68E79045D06D}"/>
              </a:ext>
            </a:extLst>
          </p:cNvPr>
          <p:cNvSpPr/>
          <p:nvPr/>
        </p:nvSpPr>
        <p:spPr>
          <a:xfrm>
            <a:off x="-12086411" y="4651983"/>
            <a:ext cx="98425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93D05D9-543E-2481-E857-3C6B56ED011C}"/>
              </a:ext>
            </a:extLst>
          </p:cNvPr>
          <p:cNvGrpSpPr/>
          <p:nvPr/>
        </p:nvGrpSpPr>
        <p:grpSpPr>
          <a:xfrm>
            <a:off x="-12225943" y="-22131"/>
            <a:ext cx="12213283" cy="914400"/>
            <a:chOff x="-2008" y="-29499"/>
            <a:chExt cx="12194007" cy="914400"/>
          </a:xfrm>
          <a:solidFill>
            <a:schemeClr val="bg1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08032DE-3A5F-33C3-F233-1542615FBBC6}"/>
                </a:ext>
              </a:extLst>
            </p:cNvPr>
            <p:cNvSpPr/>
            <p:nvPr/>
          </p:nvSpPr>
          <p:spPr>
            <a:xfrm>
              <a:off x="-2008" y="-29499"/>
              <a:ext cx="1219400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C4C14DE-2DE9-29E0-B3C8-197FDF69AB5F}"/>
                </a:ext>
              </a:extLst>
            </p:cNvPr>
            <p:cNvSpPr/>
            <p:nvPr/>
          </p:nvSpPr>
          <p:spPr>
            <a:xfrm>
              <a:off x="1858297" y="159088"/>
              <a:ext cx="232215" cy="302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84018869-E131-F966-F4D4-44A7DB290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938" y="350276"/>
            <a:ext cx="232215" cy="232215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545669F3-8826-81AF-334F-4D8AA421E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76" y="350276"/>
            <a:ext cx="232215" cy="23221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A938C-A94B-86B8-524F-C4A27BF41DAA}"/>
              </a:ext>
            </a:extLst>
          </p:cNvPr>
          <p:cNvSpPr txBox="1"/>
          <p:nvPr/>
        </p:nvSpPr>
        <p:spPr>
          <a:xfrm>
            <a:off x="-7872346" y="213159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1D714B-653F-4E0C-4AD5-8C997E9A6208}"/>
              </a:ext>
            </a:extLst>
          </p:cNvPr>
          <p:cNvSpPr txBox="1"/>
          <p:nvPr/>
        </p:nvSpPr>
        <p:spPr>
          <a:xfrm>
            <a:off x="-11813278" y="1893967"/>
            <a:ext cx="757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QUE HÁ ATÉ O MOMENTO?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E860B2-1374-7245-4BE7-A8BFC15E73DA}"/>
              </a:ext>
            </a:extLst>
          </p:cNvPr>
          <p:cNvSpPr txBox="1"/>
          <p:nvPr/>
        </p:nvSpPr>
        <p:spPr>
          <a:xfrm>
            <a:off x="-11756809" y="2769292"/>
            <a:ext cx="529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de nossa documentação, temos também alguns sprites de pixel arts que vamos utilizar na animação do mito da criação, de Izanagi e Izanami.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867E179-5765-DE63-695A-7F8997946891}"/>
              </a:ext>
            </a:extLst>
          </p:cNvPr>
          <p:cNvGrpSpPr/>
          <p:nvPr/>
        </p:nvGrpSpPr>
        <p:grpSpPr>
          <a:xfrm>
            <a:off x="-8563723" y="2997101"/>
            <a:ext cx="8197741" cy="3475644"/>
            <a:chOff x="3649563" y="2997101"/>
            <a:chExt cx="8197741" cy="3475644"/>
          </a:xfrm>
        </p:grpSpPr>
        <p:pic>
          <p:nvPicPr>
            <p:cNvPr id="20" name="Imagem 19" descr="Interface gráfica do usuário&#10;&#10;O conteúdo gerado por IA pode estar incorreto.">
              <a:extLst>
                <a:ext uri="{FF2B5EF4-FFF2-40B4-BE49-F238E27FC236}">
                  <a16:creationId xmlns:a16="http://schemas.microsoft.com/office/drawing/2014/main" id="{585CF349-5FA7-227F-D87C-5EDEA455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102" y="2997101"/>
              <a:ext cx="5512202" cy="317499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F27DE0BC-5C09-8ACC-7382-AB07F9486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563" y="4123261"/>
              <a:ext cx="3702392" cy="2132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4D2E1F1E-0141-5837-E342-7D16A3529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832" y="5100052"/>
              <a:ext cx="1387560" cy="13726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28BA7ABD-31E8-7892-8ED2-2150913D29FF}"/>
              </a:ext>
            </a:extLst>
          </p:cNvPr>
          <p:cNvSpPr/>
          <p:nvPr/>
        </p:nvSpPr>
        <p:spPr>
          <a:xfrm>
            <a:off x="-21283" y="0"/>
            <a:ext cx="12213283" cy="6894864"/>
          </a:xfrm>
          <a:prstGeom prst="rect">
            <a:avLst/>
          </a:prstGeom>
          <a:solidFill>
            <a:srgbClr val="010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3F741E-50B8-6E92-B180-77D66A5B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79" y="3932008"/>
            <a:ext cx="2598071" cy="25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4E8A38E-7D5E-BC68-02BB-E0E78F27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88" y="3896822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Tela de celular&#10;&#10;O conteúdo gerado por IA pode estar incorreto.">
            <a:extLst>
              <a:ext uri="{FF2B5EF4-FFF2-40B4-BE49-F238E27FC236}">
                <a16:creationId xmlns:a16="http://schemas.microsoft.com/office/drawing/2014/main" id="{7D5B6550-6E7C-031F-EBA9-A7D4615186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5" y="311976"/>
            <a:ext cx="11260784" cy="1546916"/>
          </a:xfrm>
          <a:prstGeom prst="rect">
            <a:avLst/>
          </a:prstGeom>
        </p:spPr>
      </p:pic>
      <p:pic>
        <p:nvPicPr>
          <p:cNvPr id="28" name="Imagem 27" descr="Interface gráfica do usuário">
            <a:extLst>
              <a:ext uri="{FF2B5EF4-FFF2-40B4-BE49-F238E27FC236}">
                <a16:creationId xmlns:a16="http://schemas.microsoft.com/office/drawing/2014/main" id="{58EF6BCF-6635-B845-C51C-B1572A6D6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" y="195956"/>
            <a:ext cx="11260783" cy="17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9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8BA7ABD-31E8-7892-8ED2-2150913D29FF}"/>
              </a:ext>
            </a:extLst>
          </p:cNvPr>
          <p:cNvSpPr/>
          <p:nvPr/>
        </p:nvSpPr>
        <p:spPr>
          <a:xfrm>
            <a:off x="-21283" y="-29498"/>
            <a:ext cx="12213283" cy="6894864"/>
          </a:xfrm>
          <a:prstGeom prst="rect">
            <a:avLst/>
          </a:prstGeom>
          <a:solidFill>
            <a:srgbClr val="010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3F741E-50B8-6E92-B180-77D66A5B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79" y="3902510"/>
            <a:ext cx="2598071" cy="25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4E8A38E-7D5E-BC68-02BB-E0E78F27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88" y="3867324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Tela de celular&#10;&#10;O conteúdo gerado por IA pode estar incorreto.">
            <a:extLst>
              <a:ext uri="{FF2B5EF4-FFF2-40B4-BE49-F238E27FC236}">
                <a16:creationId xmlns:a16="http://schemas.microsoft.com/office/drawing/2014/main" id="{7D5B6550-6E7C-031F-EBA9-A7D46151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5" y="282478"/>
            <a:ext cx="11260784" cy="1546916"/>
          </a:xfrm>
          <a:prstGeom prst="rect">
            <a:avLst/>
          </a:prstGeom>
        </p:spPr>
      </p:pic>
      <p:pic>
        <p:nvPicPr>
          <p:cNvPr id="28" name="Imagem 27" descr="Interface gráfica do usuário">
            <a:extLst>
              <a:ext uri="{FF2B5EF4-FFF2-40B4-BE49-F238E27FC236}">
                <a16:creationId xmlns:a16="http://schemas.microsoft.com/office/drawing/2014/main" id="{58EF6BCF-6635-B845-C51C-B1572A6D6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" y="-2463998"/>
            <a:ext cx="11260783" cy="17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ação de trem&#10;&#10;O conteúdo gerado por IA pode estar incorreto.">
            <a:extLst>
              <a:ext uri="{FF2B5EF4-FFF2-40B4-BE49-F238E27FC236}">
                <a16:creationId xmlns:a16="http://schemas.microsoft.com/office/drawing/2014/main" id="{65A98AB6-4A0D-0C5D-082C-35DB1BB8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D28190E-F54F-1CC5-3BA1-C4AAEA3E6433}"/>
              </a:ext>
            </a:extLst>
          </p:cNvPr>
          <p:cNvSpPr/>
          <p:nvPr/>
        </p:nvSpPr>
        <p:spPr>
          <a:xfrm>
            <a:off x="0" y="-76200"/>
            <a:ext cx="12192000" cy="6934199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1174F8-F902-E254-FD99-0A3244BA4974}"/>
              </a:ext>
            </a:extLst>
          </p:cNvPr>
          <p:cNvSpPr txBox="1"/>
          <p:nvPr/>
        </p:nvSpPr>
        <p:spPr>
          <a:xfrm>
            <a:off x="325082" y="3594374"/>
            <a:ext cx="44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da </a:t>
            </a:r>
            <a:r>
              <a:rPr lang="pt-BR" b="1" dirty="0">
                <a:solidFill>
                  <a:srgbClr val="FF0000"/>
                </a:solidFill>
                <a:effectLst/>
                <a:latin typeface="Segoe UI Variable Display" pitchFamily="2" charset="0"/>
              </a:rPr>
              <a:t>mitologia japonesa</a:t>
            </a:r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 por meio de um website focado na interação com o usuário.</a:t>
            </a:r>
            <a:endParaRPr lang="pt-BR" dirty="0">
              <a:solidFill>
                <a:schemeClr val="bg1"/>
              </a:solidFill>
              <a:latin typeface="Segoe UI Variable Display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AF87B46-9E97-19CE-D946-E4D4200D5B11}"/>
              </a:ext>
            </a:extLst>
          </p:cNvPr>
          <p:cNvSpPr txBox="1"/>
          <p:nvPr/>
        </p:nvSpPr>
        <p:spPr>
          <a:xfrm>
            <a:off x="193844" y="2027775"/>
            <a:ext cx="60738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 ESTUDO</a:t>
            </a:r>
            <a:endParaRPr lang="pt-BR" sz="8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D7E4742-CE84-AAB8-B8AE-3A82DCF2A480}"/>
              </a:ext>
            </a:extLst>
          </p:cNvPr>
          <p:cNvGrpSpPr/>
          <p:nvPr/>
        </p:nvGrpSpPr>
        <p:grpSpPr>
          <a:xfrm>
            <a:off x="501667" y="5185352"/>
            <a:ext cx="1619990" cy="369332"/>
            <a:chOff x="405258" y="4967638"/>
            <a:chExt cx="1619990" cy="369332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8A2DEAD-2C11-9A07-2936-C3D64493BC0C}"/>
                </a:ext>
              </a:extLst>
            </p:cNvPr>
            <p:cNvSpPr txBox="1"/>
            <p:nvPr/>
          </p:nvSpPr>
          <p:spPr>
            <a:xfrm>
              <a:off x="582737" y="4967638"/>
              <a:ext cx="14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Arevalo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01DA5E2-4DA8-95A3-83C4-10A2D5296986}"/>
                </a:ext>
              </a:extLst>
            </p:cNvPr>
            <p:cNvSpPr/>
            <p:nvPr/>
          </p:nvSpPr>
          <p:spPr>
            <a:xfrm>
              <a:off x="405258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9E4A78B-31C3-181F-9B37-AB1664D6F85A}"/>
              </a:ext>
            </a:extLst>
          </p:cNvPr>
          <p:cNvGrpSpPr/>
          <p:nvPr/>
        </p:nvGrpSpPr>
        <p:grpSpPr>
          <a:xfrm>
            <a:off x="501667" y="5692869"/>
            <a:ext cx="1495532" cy="369332"/>
            <a:chOff x="405258" y="5475155"/>
            <a:chExt cx="1495532" cy="36933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6FAB288-9DA8-8F43-9E88-5078DDECCAEF}"/>
                </a:ext>
              </a:extLst>
            </p:cNvPr>
            <p:cNvSpPr txBox="1"/>
            <p:nvPr/>
          </p:nvSpPr>
          <p:spPr>
            <a:xfrm>
              <a:off x="582737" y="5475155"/>
              <a:ext cx="131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Lamin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8EEEFCE9-6EB9-519B-974D-1903E3A3BDA3}"/>
                </a:ext>
              </a:extLst>
            </p:cNvPr>
            <p:cNvSpPr/>
            <p:nvPr/>
          </p:nvSpPr>
          <p:spPr>
            <a:xfrm>
              <a:off x="405258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59F73D4-B41D-DBB7-D63F-0ED83492ADA6}"/>
              </a:ext>
            </a:extLst>
          </p:cNvPr>
          <p:cNvGrpSpPr/>
          <p:nvPr/>
        </p:nvGrpSpPr>
        <p:grpSpPr>
          <a:xfrm>
            <a:off x="2549783" y="5185352"/>
            <a:ext cx="1771101" cy="369332"/>
            <a:chOff x="2453374" y="4967638"/>
            <a:chExt cx="1771101" cy="369332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2A47A2A-868F-ABFA-AFF9-DB522E79DD61}"/>
                </a:ext>
              </a:extLst>
            </p:cNvPr>
            <p:cNvSpPr txBox="1"/>
            <p:nvPr/>
          </p:nvSpPr>
          <p:spPr>
            <a:xfrm>
              <a:off x="2601851" y="4967638"/>
              <a:ext cx="1622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Tiago Herdeiro</a:t>
              </a: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A75D8DE-47B8-B53D-4FFC-22B421192E0E}"/>
                </a:ext>
              </a:extLst>
            </p:cNvPr>
            <p:cNvSpPr/>
            <p:nvPr/>
          </p:nvSpPr>
          <p:spPr>
            <a:xfrm>
              <a:off x="2453374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28C32CEF-AFE7-2F3F-513E-ECBDB8FE94C6}"/>
              </a:ext>
            </a:extLst>
          </p:cNvPr>
          <p:cNvGrpSpPr/>
          <p:nvPr/>
        </p:nvGrpSpPr>
        <p:grpSpPr>
          <a:xfrm>
            <a:off x="2526014" y="5692869"/>
            <a:ext cx="1663745" cy="369332"/>
            <a:chOff x="2429605" y="5475155"/>
            <a:chExt cx="1663745" cy="369332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6C6CAD4-0116-5039-0042-79E2CA8C2BBD}"/>
                </a:ext>
              </a:extLst>
            </p:cNvPr>
            <p:cNvSpPr txBox="1"/>
            <p:nvPr/>
          </p:nvSpPr>
          <p:spPr>
            <a:xfrm>
              <a:off x="2601851" y="5475155"/>
              <a:ext cx="1491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Pedro França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1548185-A969-2158-8BCF-8BB3C6822218}"/>
                </a:ext>
              </a:extLst>
            </p:cNvPr>
            <p:cNvSpPr/>
            <p:nvPr/>
          </p:nvSpPr>
          <p:spPr>
            <a:xfrm>
              <a:off x="2429605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025A496-2BFC-A172-764D-55F1C07D563B}"/>
              </a:ext>
            </a:extLst>
          </p:cNvPr>
          <p:cNvGrpSpPr/>
          <p:nvPr/>
        </p:nvGrpSpPr>
        <p:grpSpPr>
          <a:xfrm>
            <a:off x="1404228" y="6200386"/>
            <a:ext cx="1883703" cy="369332"/>
            <a:chOff x="1307819" y="5982672"/>
            <a:chExt cx="1883703" cy="369332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7C80E56-8158-4CEB-76B1-6D321103F364}"/>
                </a:ext>
              </a:extLst>
            </p:cNvPr>
            <p:cNvSpPr txBox="1"/>
            <p:nvPr/>
          </p:nvSpPr>
          <p:spPr>
            <a:xfrm>
              <a:off x="1471051" y="5982672"/>
              <a:ext cx="1720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Matheus Letieri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A537887-61BE-6FD8-7B1F-DFBB80B2C2D7}"/>
                </a:ext>
              </a:extLst>
            </p:cNvPr>
            <p:cNvSpPr/>
            <p:nvPr/>
          </p:nvSpPr>
          <p:spPr>
            <a:xfrm>
              <a:off x="1307819" y="6113270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8AEF802-B918-14C9-7C1A-DFC415FD4F57}"/>
              </a:ext>
            </a:extLst>
          </p:cNvPr>
          <p:cNvSpPr/>
          <p:nvPr/>
        </p:nvSpPr>
        <p:spPr>
          <a:xfrm>
            <a:off x="6094394" y="-57150"/>
            <a:ext cx="6097606" cy="6915150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674D14-9BEE-9C54-9CB6-9D215B7B4CEC}"/>
              </a:ext>
            </a:extLst>
          </p:cNvPr>
          <p:cNvSpPr/>
          <p:nvPr/>
        </p:nvSpPr>
        <p:spPr>
          <a:xfrm>
            <a:off x="8142970" y="735337"/>
            <a:ext cx="3200400" cy="3200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42039A3-D548-C6DC-1CA1-F4CDB80E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72" y="8405821"/>
            <a:ext cx="5502237" cy="5467350"/>
          </a:xfrm>
          <a:prstGeom prst="rect">
            <a:avLst/>
          </a:prstGeom>
        </p:spPr>
      </p:pic>
      <p:pic>
        <p:nvPicPr>
          <p:cNvPr id="45" name="Imagem 44" descr="Flor cor de rosa&#10;&#10;O conteúdo gerado por IA pode estar incorreto.">
            <a:extLst>
              <a:ext uri="{FF2B5EF4-FFF2-40B4-BE49-F238E27FC236}">
                <a16:creationId xmlns:a16="http://schemas.microsoft.com/office/drawing/2014/main" id="{D64541EA-EC07-5A89-EC79-BF2EA1EE4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530" y="-1502398"/>
            <a:ext cx="4130410" cy="413041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63CF15B-E7C5-C7BC-503A-E4989656E8F1}"/>
              </a:ext>
            </a:extLst>
          </p:cNvPr>
          <p:cNvGrpSpPr/>
          <p:nvPr/>
        </p:nvGrpSpPr>
        <p:grpSpPr>
          <a:xfrm>
            <a:off x="-565293" y="7721641"/>
            <a:ext cx="12859202" cy="7442120"/>
            <a:chOff x="-404904" y="9821789"/>
            <a:chExt cx="12859202" cy="7442120"/>
          </a:xfrm>
        </p:grpSpPr>
        <p:pic>
          <p:nvPicPr>
            <p:cNvPr id="11" name="Picture 4" descr="Mitologia japonesa: principais deuses e lendas da história do Japão">
              <a:extLst>
                <a:ext uri="{FF2B5EF4-FFF2-40B4-BE49-F238E27FC236}">
                  <a16:creationId xmlns:a16="http://schemas.microsoft.com/office/drawing/2014/main" id="{BD32ED12-66F5-ACA7-692D-5E6121C2C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809" y="9830721"/>
              <a:ext cx="12834448" cy="743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FAD97AF-3920-2F9C-C17B-DB4153BDD2ED}"/>
                </a:ext>
              </a:extLst>
            </p:cNvPr>
            <p:cNvSpPr/>
            <p:nvPr/>
          </p:nvSpPr>
          <p:spPr>
            <a:xfrm>
              <a:off x="-404904" y="9821789"/>
              <a:ext cx="12859202" cy="7433188"/>
            </a:xfrm>
            <a:prstGeom prst="rect">
              <a:avLst/>
            </a:prstGeom>
            <a:solidFill>
              <a:srgbClr val="8A0000">
                <a:alpha val="6078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91599F9F-5E91-D4E6-6721-5443F4800131}"/>
              </a:ext>
            </a:extLst>
          </p:cNvPr>
          <p:cNvSpPr/>
          <p:nvPr/>
        </p:nvSpPr>
        <p:spPr>
          <a:xfrm rot="20823755" flipH="1" flipV="1">
            <a:off x="-10105019" y="3152787"/>
            <a:ext cx="11153819" cy="9736781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EF4EC4D0-4C74-9298-C18C-0A15B790FC35}"/>
              </a:ext>
            </a:extLst>
          </p:cNvPr>
          <p:cNvSpPr/>
          <p:nvPr/>
        </p:nvSpPr>
        <p:spPr>
          <a:xfrm rot="10162094" flipH="1" flipV="1">
            <a:off x="10090603" y="-6370789"/>
            <a:ext cx="11153819" cy="9736781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8" name="Imagem 7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1AFC2946-A87A-90F5-297D-B0C3109F0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676">
            <a:off x="12521635" y="-4283658"/>
            <a:ext cx="2819706" cy="2841397"/>
          </a:xfrm>
          <a:prstGeom prst="rect">
            <a:avLst/>
          </a:prstGeom>
        </p:spPr>
      </p:pic>
      <p:pic>
        <p:nvPicPr>
          <p:cNvPr id="10" name="Imagem 9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2000E73-4E2A-5953-C0CE-3013F0A04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4803959" y="7325733"/>
            <a:ext cx="2819706" cy="2841397"/>
          </a:xfrm>
          <a:prstGeom prst="rect">
            <a:avLst/>
          </a:prstGeom>
        </p:spPr>
      </p:pic>
      <p:pic>
        <p:nvPicPr>
          <p:cNvPr id="21" name="Imagem 20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F6E1BB6-0E5C-0C00-BD9F-51BCE4425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420" y="12391717"/>
            <a:ext cx="6858000" cy="6858000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7D5E75A-A755-28DD-FAC4-6075A3AFB8B0}"/>
              </a:ext>
            </a:extLst>
          </p:cNvPr>
          <p:cNvGrpSpPr/>
          <p:nvPr/>
        </p:nvGrpSpPr>
        <p:grpSpPr>
          <a:xfrm>
            <a:off x="5591764" y="8756787"/>
            <a:ext cx="6148076" cy="3023033"/>
            <a:chOff x="6513954" y="1775179"/>
            <a:chExt cx="6351408" cy="3023033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63DA9A8-74CD-10AB-9571-934ABAA5C925}"/>
                </a:ext>
              </a:extLst>
            </p:cNvPr>
            <p:cNvSpPr txBox="1"/>
            <p:nvPr/>
          </p:nvSpPr>
          <p:spPr>
            <a:xfrm>
              <a:off x="6670999" y="3320884"/>
              <a:ext cx="61943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A temática do nosso projeto de Trabalho de Conclusão de Curso será a criação de um site informativo e interativo sobre a mitologia japonesa, com o auxílio de animações via CSS e Javascript, facilitando a compreensão e incentivando o aprendizado.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CFFC84C-482A-0E22-BB9F-2DD61CCCE01E}"/>
                </a:ext>
              </a:extLst>
            </p:cNvPr>
            <p:cNvSpPr txBox="1"/>
            <p:nvPr/>
          </p:nvSpPr>
          <p:spPr>
            <a:xfrm>
              <a:off x="6513954" y="1775179"/>
              <a:ext cx="3485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410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ação de trem&#10;&#10;O conteúdo gerado por IA pode estar incorreto.">
            <a:extLst>
              <a:ext uri="{FF2B5EF4-FFF2-40B4-BE49-F238E27FC236}">
                <a16:creationId xmlns:a16="http://schemas.microsoft.com/office/drawing/2014/main" id="{65A98AB6-4A0D-0C5D-082C-35DB1BB8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D28190E-F54F-1CC5-3BA1-C4AAEA3E6433}"/>
              </a:ext>
            </a:extLst>
          </p:cNvPr>
          <p:cNvSpPr/>
          <p:nvPr/>
        </p:nvSpPr>
        <p:spPr>
          <a:xfrm>
            <a:off x="30915" y="-76199"/>
            <a:ext cx="12192000" cy="6934199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1174F8-F902-E254-FD99-0A3244BA4974}"/>
              </a:ext>
            </a:extLst>
          </p:cNvPr>
          <p:cNvSpPr txBox="1"/>
          <p:nvPr/>
        </p:nvSpPr>
        <p:spPr>
          <a:xfrm>
            <a:off x="-6584702" y="3594374"/>
            <a:ext cx="44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da </a:t>
            </a:r>
            <a:r>
              <a:rPr lang="pt-BR" b="1" dirty="0">
                <a:solidFill>
                  <a:srgbClr val="FF0000"/>
                </a:solidFill>
                <a:effectLst/>
                <a:latin typeface="Segoe UI Variable Display" pitchFamily="2" charset="0"/>
              </a:rPr>
              <a:t>mitologia japonesa</a:t>
            </a:r>
            <a:r>
              <a:rPr lang="pt-BR" dirty="0">
                <a:solidFill>
                  <a:schemeClr val="bg1"/>
                </a:solidFill>
                <a:effectLst/>
                <a:latin typeface="Segoe UI Variable Display" pitchFamily="2" charset="0"/>
              </a:rPr>
              <a:t> por meio de um website focado na interação com o usuário.</a:t>
            </a:r>
            <a:endParaRPr lang="pt-BR" dirty="0">
              <a:solidFill>
                <a:schemeClr val="bg1"/>
              </a:solidFill>
              <a:latin typeface="Segoe UI Variable Display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AF87B46-9E97-19CE-D946-E4D4200D5B11}"/>
              </a:ext>
            </a:extLst>
          </p:cNvPr>
          <p:cNvSpPr txBox="1"/>
          <p:nvPr/>
        </p:nvSpPr>
        <p:spPr>
          <a:xfrm>
            <a:off x="-3621853" y="2027775"/>
            <a:ext cx="60738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 ESTUDO</a:t>
            </a:r>
            <a:endParaRPr lang="pt-BR" sz="8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D7E4742-CE84-AAB8-B8AE-3A82DCF2A480}"/>
              </a:ext>
            </a:extLst>
          </p:cNvPr>
          <p:cNvGrpSpPr/>
          <p:nvPr/>
        </p:nvGrpSpPr>
        <p:grpSpPr>
          <a:xfrm>
            <a:off x="-6408117" y="5185352"/>
            <a:ext cx="1619990" cy="369332"/>
            <a:chOff x="405258" y="4967638"/>
            <a:chExt cx="1619990" cy="369332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8A2DEAD-2C11-9A07-2936-C3D64493BC0C}"/>
                </a:ext>
              </a:extLst>
            </p:cNvPr>
            <p:cNvSpPr txBox="1"/>
            <p:nvPr/>
          </p:nvSpPr>
          <p:spPr>
            <a:xfrm>
              <a:off x="582737" y="4967638"/>
              <a:ext cx="14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Arevalo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01DA5E2-4DA8-95A3-83C4-10A2D5296986}"/>
                </a:ext>
              </a:extLst>
            </p:cNvPr>
            <p:cNvSpPr/>
            <p:nvPr/>
          </p:nvSpPr>
          <p:spPr>
            <a:xfrm>
              <a:off x="405258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9E4A78B-31C3-181F-9B37-AB1664D6F85A}"/>
              </a:ext>
            </a:extLst>
          </p:cNvPr>
          <p:cNvGrpSpPr/>
          <p:nvPr/>
        </p:nvGrpSpPr>
        <p:grpSpPr>
          <a:xfrm>
            <a:off x="-6408117" y="5692869"/>
            <a:ext cx="1495532" cy="369332"/>
            <a:chOff x="405258" y="5475155"/>
            <a:chExt cx="1495532" cy="36933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6FAB288-9DA8-8F43-9E88-5078DDECCAEF}"/>
                </a:ext>
              </a:extLst>
            </p:cNvPr>
            <p:cNvSpPr txBox="1"/>
            <p:nvPr/>
          </p:nvSpPr>
          <p:spPr>
            <a:xfrm>
              <a:off x="582737" y="5475155"/>
              <a:ext cx="131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Vitor Lamin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8EEEFCE9-6EB9-519B-974D-1903E3A3BDA3}"/>
                </a:ext>
              </a:extLst>
            </p:cNvPr>
            <p:cNvSpPr/>
            <p:nvPr/>
          </p:nvSpPr>
          <p:spPr>
            <a:xfrm>
              <a:off x="405258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59F73D4-B41D-DBB7-D63F-0ED83492ADA6}"/>
              </a:ext>
            </a:extLst>
          </p:cNvPr>
          <p:cNvGrpSpPr/>
          <p:nvPr/>
        </p:nvGrpSpPr>
        <p:grpSpPr>
          <a:xfrm>
            <a:off x="-4360001" y="5185352"/>
            <a:ext cx="1771101" cy="369332"/>
            <a:chOff x="2453374" y="4967638"/>
            <a:chExt cx="1771101" cy="369332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2A47A2A-868F-ABFA-AFF9-DB522E79DD61}"/>
                </a:ext>
              </a:extLst>
            </p:cNvPr>
            <p:cNvSpPr txBox="1"/>
            <p:nvPr/>
          </p:nvSpPr>
          <p:spPr>
            <a:xfrm>
              <a:off x="2601851" y="4967638"/>
              <a:ext cx="1622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Tiago Herdeiro</a:t>
              </a: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A75D8DE-47B8-B53D-4FFC-22B421192E0E}"/>
                </a:ext>
              </a:extLst>
            </p:cNvPr>
            <p:cNvSpPr/>
            <p:nvPr/>
          </p:nvSpPr>
          <p:spPr>
            <a:xfrm>
              <a:off x="2453374" y="5069551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28C32CEF-AFE7-2F3F-513E-ECBDB8FE94C6}"/>
              </a:ext>
            </a:extLst>
          </p:cNvPr>
          <p:cNvGrpSpPr/>
          <p:nvPr/>
        </p:nvGrpSpPr>
        <p:grpSpPr>
          <a:xfrm>
            <a:off x="-4383770" y="5692869"/>
            <a:ext cx="1663745" cy="369332"/>
            <a:chOff x="2429605" y="5475155"/>
            <a:chExt cx="1663745" cy="369332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6C6CAD4-0116-5039-0042-79E2CA8C2BBD}"/>
                </a:ext>
              </a:extLst>
            </p:cNvPr>
            <p:cNvSpPr txBox="1"/>
            <p:nvPr/>
          </p:nvSpPr>
          <p:spPr>
            <a:xfrm>
              <a:off x="2601851" y="5475155"/>
              <a:ext cx="1491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Pedro França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1548185-A969-2158-8BCF-8BB3C6822218}"/>
                </a:ext>
              </a:extLst>
            </p:cNvPr>
            <p:cNvSpPr/>
            <p:nvPr/>
          </p:nvSpPr>
          <p:spPr>
            <a:xfrm>
              <a:off x="2429605" y="5577068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025A496-2BFC-A172-764D-55F1C07D563B}"/>
              </a:ext>
            </a:extLst>
          </p:cNvPr>
          <p:cNvGrpSpPr/>
          <p:nvPr/>
        </p:nvGrpSpPr>
        <p:grpSpPr>
          <a:xfrm>
            <a:off x="-5505556" y="6200386"/>
            <a:ext cx="1883703" cy="369332"/>
            <a:chOff x="1307819" y="5982672"/>
            <a:chExt cx="1883703" cy="369332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7C80E56-8158-4CEB-76B1-6D321103F364}"/>
                </a:ext>
              </a:extLst>
            </p:cNvPr>
            <p:cNvSpPr txBox="1"/>
            <p:nvPr/>
          </p:nvSpPr>
          <p:spPr>
            <a:xfrm>
              <a:off x="1471051" y="5982672"/>
              <a:ext cx="1720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Matheus Letieri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A537887-61BE-6FD8-7B1F-DFBB80B2C2D7}"/>
                </a:ext>
              </a:extLst>
            </p:cNvPr>
            <p:cNvSpPr/>
            <p:nvPr/>
          </p:nvSpPr>
          <p:spPr>
            <a:xfrm>
              <a:off x="1307819" y="6113270"/>
              <a:ext cx="165506" cy="1655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42039A3-D548-C6DC-1CA1-F4CDB80E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72" y="7737927"/>
            <a:ext cx="5502237" cy="5467350"/>
          </a:xfrm>
          <a:prstGeom prst="rect">
            <a:avLst/>
          </a:prstGeom>
        </p:spPr>
      </p:pic>
      <p:pic>
        <p:nvPicPr>
          <p:cNvPr id="45" name="Imagem 44" descr="Flor cor de rosa&#10;&#10;O conteúdo gerado por IA pode estar incorreto.">
            <a:extLst>
              <a:ext uri="{FF2B5EF4-FFF2-40B4-BE49-F238E27FC236}">
                <a16:creationId xmlns:a16="http://schemas.microsoft.com/office/drawing/2014/main" id="{D64541EA-EC07-5A89-EC79-BF2EA1EE4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2772">
            <a:off x="-4772538" y="-3505370"/>
            <a:ext cx="4130410" cy="4130410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2F4C5F2-556B-B11F-1557-00624F576756}"/>
              </a:ext>
            </a:extLst>
          </p:cNvPr>
          <p:cNvSpPr/>
          <p:nvPr/>
        </p:nvSpPr>
        <p:spPr>
          <a:xfrm>
            <a:off x="13050617" y="-57150"/>
            <a:ext cx="6097606" cy="6915150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674D14-9BEE-9C54-9CB6-9D215B7B4CEC}"/>
              </a:ext>
            </a:extLst>
          </p:cNvPr>
          <p:cNvSpPr/>
          <p:nvPr/>
        </p:nvSpPr>
        <p:spPr>
          <a:xfrm>
            <a:off x="18048614" y="-3685738"/>
            <a:ext cx="3200400" cy="3200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BDCB77D-9DC5-6472-3218-7B9410972686}"/>
              </a:ext>
            </a:extLst>
          </p:cNvPr>
          <p:cNvGrpSpPr/>
          <p:nvPr/>
        </p:nvGrpSpPr>
        <p:grpSpPr>
          <a:xfrm>
            <a:off x="-191074" y="-423247"/>
            <a:ext cx="12859202" cy="7442120"/>
            <a:chOff x="-404904" y="9821789"/>
            <a:chExt cx="12859202" cy="7442120"/>
          </a:xfrm>
        </p:grpSpPr>
        <p:pic>
          <p:nvPicPr>
            <p:cNvPr id="46" name="Picture 4" descr="Mitologia japonesa: principais deuses e lendas da história do Japão">
              <a:extLst>
                <a:ext uri="{FF2B5EF4-FFF2-40B4-BE49-F238E27FC236}">
                  <a16:creationId xmlns:a16="http://schemas.microsoft.com/office/drawing/2014/main" id="{FBF1936F-AD06-D560-2CB6-862F19109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809" y="9830721"/>
              <a:ext cx="12834448" cy="743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B16FAD81-5F76-FD09-66BC-383BC1BC1F70}"/>
                </a:ext>
              </a:extLst>
            </p:cNvPr>
            <p:cNvSpPr/>
            <p:nvPr/>
          </p:nvSpPr>
          <p:spPr>
            <a:xfrm>
              <a:off x="-404904" y="9821789"/>
              <a:ext cx="12859202" cy="7433188"/>
            </a:xfrm>
            <a:prstGeom prst="rect">
              <a:avLst/>
            </a:prstGeom>
            <a:solidFill>
              <a:srgbClr val="8A0000">
                <a:alpha val="6078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78D7B4C-769A-58FB-6A8F-62B49D57F3C2}"/>
              </a:ext>
            </a:extLst>
          </p:cNvPr>
          <p:cNvSpPr/>
          <p:nvPr/>
        </p:nvSpPr>
        <p:spPr>
          <a:xfrm rot="20823755" flipH="1" flipV="1">
            <a:off x="-4107885" y="-865315"/>
            <a:ext cx="10305164" cy="10308075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885D29E3-5940-7485-4FD2-A2E213B93B61}"/>
              </a:ext>
            </a:extLst>
          </p:cNvPr>
          <p:cNvSpPr/>
          <p:nvPr/>
        </p:nvSpPr>
        <p:spPr>
          <a:xfrm rot="10162094" flipH="1" flipV="1">
            <a:off x="6035081" y="-2524880"/>
            <a:ext cx="11240250" cy="9736781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2" name="Imagem 1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7D5A3E1-FFE8-1698-486E-13D374C6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676">
            <a:off x="9365480" y="-926476"/>
            <a:ext cx="2819706" cy="2841397"/>
          </a:xfrm>
          <a:prstGeom prst="rect">
            <a:avLst/>
          </a:prstGeom>
        </p:spPr>
      </p:pic>
      <p:pic>
        <p:nvPicPr>
          <p:cNvPr id="13" name="Imagem 1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997FE5E-5B18-91A3-9A43-56CAFF450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248984" y="5210623"/>
            <a:ext cx="2819706" cy="2841397"/>
          </a:xfrm>
          <a:prstGeom prst="rect">
            <a:avLst/>
          </a:prstGeom>
        </p:spPr>
      </p:pic>
      <p:pic>
        <p:nvPicPr>
          <p:cNvPr id="20" name="Imagem 19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A6CCD90-2864-BAFA-DCA7-379BA82CAE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420" y="165374"/>
            <a:ext cx="6858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990139B-B376-03D3-713F-3CC2A70D69FA}"/>
              </a:ext>
            </a:extLst>
          </p:cNvPr>
          <p:cNvGrpSpPr/>
          <p:nvPr/>
        </p:nvGrpSpPr>
        <p:grpSpPr>
          <a:xfrm>
            <a:off x="5591764" y="1775179"/>
            <a:ext cx="6148076" cy="3023033"/>
            <a:chOff x="6513954" y="1775179"/>
            <a:chExt cx="6351408" cy="302303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622F151-0CAE-1F96-CAD6-13AD35281257}"/>
                </a:ext>
              </a:extLst>
            </p:cNvPr>
            <p:cNvSpPr txBox="1"/>
            <p:nvPr/>
          </p:nvSpPr>
          <p:spPr>
            <a:xfrm>
              <a:off x="6670999" y="3320884"/>
              <a:ext cx="61943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A temática do nosso projeto de Trabalho de Conclusão de Curso será a criação de um site informativo e interativo sobre a mitologia japonesa, com o auxílio de animações via CSS e Javascript, facilitando a compreensão e incentivando o aprendizado.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89BFB0C-7094-0C0A-150F-593BD4F3D03B}"/>
                </a:ext>
              </a:extLst>
            </p:cNvPr>
            <p:cNvSpPr txBox="1"/>
            <p:nvPr/>
          </p:nvSpPr>
          <p:spPr>
            <a:xfrm>
              <a:off x="6513954" y="1775179"/>
              <a:ext cx="3485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F11-ACB6-E96A-26F6-AD17FFCF87E2}"/>
              </a:ext>
            </a:extLst>
          </p:cNvPr>
          <p:cNvSpPr txBox="1"/>
          <p:nvPr/>
        </p:nvSpPr>
        <p:spPr>
          <a:xfrm>
            <a:off x="9422358" y="12743612"/>
            <a:ext cx="238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Uma paleta de cores agradável e coerente com o nosso tema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A58FEF-0FC8-525E-2226-478DD661E4EB}"/>
              </a:ext>
            </a:extLst>
          </p:cNvPr>
          <p:cNvSpPr txBox="1"/>
          <p:nvPr/>
        </p:nvSpPr>
        <p:spPr>
          <a:xfrm>
            <a:off x="401725" y="8688926"/>
            <a:ext cx="2186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Elementos culturais e religiosos do xintoísmo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E91807-2B02-B170-AA1C-AB96910B15FC}"/>
              </a:ext>
            </a:extLst>
          </p:cNvPr>
          <p:cNvSpPr txBox="1"/>
          <p:nvPr/>
        </p:nvSpPr>
        <p:spPr>
          <a:xfrm>
            <a:off x="3101414" y="9603327"/>
            <a:ext cx="2299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Representação do mito da criação através da Pixel Art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24C5B9-EB39-1A70-456F-B001617E9360}"/>
              </a:ext>
            </a:extLst>
          </p:cNvPr>
          <p:cNvSpPr txBox="1"/>
          <p:nvPr/>
        </p:nvSpPr>
        <p:spPr>
          <a:xfrm>
            <a:off x="5353191" y="10870049"/>
            <a:ext cx="3695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Animações interativas no site utilizando CSS, Javascript e até mesmo GSAP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0D5DEFE-9F9B-7DE9-A872-BDFEDE85D1C6}"/>
              </a:ext>
            </a:extLst>
          </p:cNvPr>
          <p:cNvSpPr/>
          <p:nvPr/>
        </p:nvSpPr>
        <p:spPr>
          <a:xfrm>
            <a:off x="2824114" y="8688926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6FE648F-4378-02E2-77A4-A311613A0AFE}"/>
              </a:ext>
            </a:extLst>
          </p:cNvPr>
          <p:cNvSpPr/>
          <p:nvPr/>
        </p:nvSpPr>
        <p:spPr>
          <a:xfrm>
            <a:off x="5410856" y="9603326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4E7472-7355-E404-FF72-B2531A370D38}"/>
              </a:ext>
            </a:extLst>
          </p:cNvPr>
          <p:cNvSpPr/>
          <p:nvPr/>
        </p:nvSpPr>
        <p:spPr>
          <a:xfrm>
            <a:off x="9106696" y="10870048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5C81CD-BE1C-F4C5-F995-4363B2A0236A}"/>
              </a:ext>
            </a:extLst>
          </p:cNvPr>
          <p:cNvSpPr txBox="1"/>
          <p:nvPr/>
        </p:nvSpPr>
        <p:spPr>
          <a:xfrm>
            <a:off x="-12855613" y="1063873"/>
            <a:ext cx="798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ESPECIFICAÇÃO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4DE603-3C33-9571-BD71-62D6BC0EDA62}"/>
              </a:ext>
            </a:extLst>
          </p:cNvPr>
          <p:cNvSpPr txBox="1"/>
          <p:nvPr/>
        </p:nvSpPr>
        <p:spPr>
          <a:xfrm>
            <a:off x="-8989717" y="2023679"/>
            <a:ext cx="7700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projeto consiste no desenvolvimento de um </a:t>
            </a:r>
            <a:r>
              <a:rPr lang="pt-BR" b="1" dirty="0">
                <a:solidFill>
                  <a:schemeClr val="bg1"/>
                </a:solidFill>
              </a:rPr>
              <a:t>site informativo</a:t>
            </a:r>
            <a:r>
              <a:rPr lang="pt-BR" dirty="0">
                <a:solidFill>
                  <a:schemeClr val="bg1"/>
                </a:solidFill>
              </a:rPr>
              <a:t> sobre a </a:t>
            </a:r>
            <a:r>
              <a:rPr lang="pt-BR" b="1" dirty="0">
                <a:solidFill>
                  <a:schemeClr val="bg1"/>
                </a:solidFill>
              </a:rPr>
              <a:t>mitologia japonesa</a:t>
            </a:r>
            <a:r>
              <a:rPr lang="pt-BR" dirty="0">
                <a:solidFill>
                  <a:schemeClr val="bg1"/>
                </a:solidFill>
              </a:rPr>
              <a:t>, com foco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r>
              <a:rPr lang="pt-BR" dirty="0">
                <a:solidFill>
                  <a:schemeClr val="bg1"/>
                </a:solidFill>
              </a:rPr>
              <a:t> protagonizado por </a:t>
            </a:r>
            <a:r>
              <a:rPr lang="pt-BR" b="1" dirty="0">
                <a:solidFill>
                  <a:schemeClr val="bg1"/>
                </a:solidFill>
              </a:rPr>
              <a:t>Izanagi e Izanami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O site possuirá os seguintes tópicos:</a:t>
            </a:r>
          </a:p>
        </p:txBody>
      </p:sp>
      <p:pic>
        <p:nvPicPr>
          <p:cNvPr id="26" name="Imagem 2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212D0696-65FD-D4B1-BB3B-6BBEB3FD1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1169">
            <a:off x="14275611" y="5247448"/>
            <a:ext cx="2819706" cy="2841397"/>
          </a:xfrm>
          <a:prstGeom prst="rect">
            <a:avLst/>
          </a:prstGeom>
        </p:spPr>
      </p:pic>
      <p:pic>
        <p:nvPicPr>
          <p:cNvPr id="33" name="Imagem 3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6884191-A6B6-74CB-226B-3D520049A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2784">
            <a:off x="-3888295" y="-1598441"/>
            <a:ext cx="2819706" cy="28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0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Agrupar 1033">
            <a:extLst>
              <a:ext uri="{FF2B5EF4-FFF2-40B4-BE49-F238E27FC236}">
                <a16:creationId xmlns:a16="http://schemas.microsoft.com/office/drawing/2014/main" id="{2C82FDA2-199D-FF22-95E9-FA1A6898C9BB}"/>
              </a:ext>
            </a:extLst>
          </p:cNvPr>
          <p:cNvGrpSpPr/>
          <p:nvPr/>
        </p:nvGrpSpPr>
        <p:grpSpPr>
          <a:xfrm>
            <a:off x="-1930163" y="-37250"/>
            <a:ext cx="14122163" cy="6895250"/>
            <a:chOff x="-1930163" y="-37250"/>
            <a:chExt cx="14122163" cy="6895250"/>
          </a:xfrm>
        </p:grpSpPr>
        <p:pic>
          <p:nvPicPr>
            <p:cNvPr id="1035" name="Picture 10" descr="Beautiful Japanese landscapes to visit before you die">
              <a:extLst>
                <a:ext uri="{FF2B5EF4-FFF2-40B4-BE49-F238E27FC236}">
                  <a16:creationId xmlns:a16="http://schemas.microsoft.com/office/drawing/2014/main" id="{E227BC90-3274-FFF7-20E5-CFC3F5C68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9216" y="1"/>
              <a:ext cx="1412121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6" name="Retângulo 1035">
              <a:extLst>
                <a:ext uri="{FF2B5EF4-FFF2-40B4-BE49-F238E27FC236}">
                  <a16:creationId xmlns:a16="http://schemas.microsoft.com/office/drawing/2014/main" id="{E241F8E7-D3D2-74FB-DDA1-274D1B6656E0}"/>
                </a:ext>
              </a:extLst>
            </p:cNvPr>
            <p:cNvSpPr/>
            <p:nvPr/>
          </p:nvSpPr>
          <p:spPr>
            <a:xfrm>
              <a:off x="-1930163" y="-37250"/>
              <a:ext cx="14122163" cy="6895250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3" name="Imagem 1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997FE5E-5B18-91A3-9A43-56CAFF45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3471094" y="6744521"/>
            <a:ext cx="2819706" cy="2841397"/>
          </a:xfrm>
          <a:prstGeom prst="rect">
            <a:avLst/>
          </a:prstGeom>
        </p:spPr>
      </p:pic>
      <p:pic>
        <p:nvPicPr>
          <p:cNvPr id="20" name="Imagem 19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A6CCD90-2864-BAFA-DCA7-379BA82CA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6571" y="165374"/>
            <a:ext cx="6858000" cy="68580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A3C3CAFE-79D5-5C07-D5E3-0009462EDBFF}"/>
              </a:ext>
            </a:extLst>
          </p:cNvPr>
          <p:cNvSpPr txBox="1"/>
          <p:nvPr/>
        </p:nvSpPr>
        <p:spPr>
          <a:xfrm>
            <a:off x="15850115" y="1945865"/>
            <a:ext cx="652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OBJETIVOS EM GERAL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AAE06AC-7204-0627-42EA-FF73E94B199A}"/>
              </a:ext>
            </a:extLst>
          </p:cNvPr>
          <p:cNvSpPr txBox="1"/>
          <p:nvPr/>
        </p:nvSpPr>
        <p:spPr>
          <a:xfrm>
            <a:off x="21709750" y="2873998"/>
            <a:ext cx="6459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Desenvolver um site que seja aprovado pelo seu </a:t>
            </a:r>
            <a:r>
              <a:rPr lang="pt-BR" b="1" dirty="0">
                <a:solidFill>
                  <a:srgbClr val="FF0000"/>
                </a:solidFill>
              </a:rPr>
              <a:t>design interativo e visualmente rico </a:t>
            </a:r>
            <a:r>
              <a:rPr lang="pt-BR" dirty="0">
                <a:solidFill>
                  <a:schemeClr val="bg1"/>
                </a:solidFill>
              </a:rPr>
              <a:t>sobre a mitologia japonesa para aumentar ainda mais os interessados nesse assunto, utilizando todos os conhecimentos fornecidos pelo curso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67F7770-EC58-7E6C-46AB-23223F6AA92A}"/>
              </a:ext>
            </a:extLst>
          </p:cNvPr>
          <p:cNvGrpSpPr/>
          <p:nvPr/>
        </p:nvGrpSpPr>
        <p:grpSpPr>
          <a:xfrm>
            <a:off x="-393387" y="-455594"/>
            <a:ext cx="12859202" cy="7442120"/>
            <a:chOff x="-404904" y="9821789"/>
            <a:chExt cx="12859202" cy="7442120"/>
          </a:xfrm>
        </p:grpSpPr>
        <p:pic>
          <p:nvPicPr>
            <p:cNvPr id="59" name="Picture 4" descr="Mitologia japonesa: principais deuses e lendas da história do Japão">
              <a:extLst>
                <a:ext uri="{FF2B5EF4-FFF2-40B4-BE49-F238E27FC236}">
                  <a16:creationId xmlns:a16="http://schemas.microsoft.com/office/drawing/2014/main" id="{AD6324D5-9FDF-2AE6-AB04-BEF5BA3AB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809" y="9830721"/>
              <a:ext cx="12834448" cy="743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8400ED2E-EFF9-29FB-5FD3-4A017390A69F}"/>
                </a:ext>
              </a:extLst>
            </p:cNvPr>
            <p:cNvSpPr/>
            <p:nvPr/>
          </p:nvSpPr>
          <p:spPr>
            <a:xfrm>
              <a:off x="-404904" y="9821789"/>
              <a:ext cx="12859202" cy="7433188"/>
            </a:xfrm>
            <a:prstGeom prst="rect">
              <a:avLst/>
            </a:prstGeom>
            <a:solidFill>
              <a:srgbClr val="8A0000">
                <a:alpha val="6078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78D7B4C-769A-58FB-6A8F-62B49D57F3C2}"/>
              </a:ext>
            </a:extLst>
          </p:cNvPr>
          <p:cNvSpPr/>
          <p:nvPr/>
        </p:nvSpPr>
        <p:spPr>
          <a:xfrm rot="4426379" flipH="1" flipV="1">
            <a:off x="-2558200" y="-4021471"/>
            <a:ext cx="10305164" cy="10308075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885D29E3-5940-7485-4FD2-A2E213B93B61}"/>
              </a:ext>
            </a:extLst>
          </p:cNvPr>
          <p:cNvSpPr/>
          <p:nvPr/>
        </p:nvSpPr>
        <p:spPr>
          <a:xfrm rot="15194710" flipH="1" flipV="1">
            <a:off x="3960000" y="1162217"/>
            <a:ext cx="11240250" cy="9736781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39" name="Imagem 3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6EFC29E-7DCC-BF5F-8B99-94A22AA6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1169">
            <a:off x="10231021" y="5079433"/>
            <a:ext cx="2819706" cy="2841397"/>
          </a:xfrm>
          <a:prstGeom prst="rect">
            <a:avLst/>
          </a:prstGeom>
        </p:spPr>
      </p:pic>
      <p:pic>
        <p:nvPicPr>
          <p:cNvPr id="40" name="Imagem 39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A88CE35-FF0D-20C1-06C2-55B9812A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2784">
            <a:off x="-1441517" y="-1161679"/>
            <a:ext cx="2819706" cy="28413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7301DC-D9E5-F53B-FBD1-9DAC8231C971}"/>
              </a:ext>
            </a:extLst>
          </p:cNvPr>
          <p:cNvSpPr txBox="1"/>
          <p:nvPr/>
        </p:nvSpPr>
        <p:spPr>
          <a:xfrm>
            <a:off x="329541" y="1063873"/>
            <a:ext cx="798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ESPECIFICAÇÃO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A3F2A4-F666-23F9-25FA-9940A8EA2B01}"/>
              </a:ext>
            </a:extLst>
          </p:cNvPr>
          <p:cNvSpPr txBox="1"/>
          <p:nvPr/>
        </p:nvSpPr>
        <p:spPr>
          <a:xfrm>
            <a:off x="329541" y="2023679"/>
            <a:ext cx="7700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projeto consiste no desenvolvimento de um </a:t>
            </a:r>
            <a:r>
              <a:rPr lang="pt-BR" b="1" dirty="0">
                <a:solidFill>
                  <a:schemeClr val="bg1"/>
                </a:solidFill>
              </a:rPr>
              <a:t>site informativo</a:t>
            </a:r>
            <a:r>
              <a:rPr lang="pt-BR" dirty="0">
                <a:solidFill>
                  <a:schemeClr val="bg1"/>
                </a:solidFill>
              </a:rPr>
              <a:t> sobre a </a:t>
            </a:r>
            <a:r>
              <a:rPr lang="pt-BR" b="1" dirty="0">
                <a:solidFill>
                  <a:schemeClr val="bg1"/>
                </a:solidFill>
              </a:rPr>
              <a:t>mitologia japonesa</a:t>
            </a:r>
            <a:r>
              <a:rPr lang="pt-BR" dirty="0">
                <a:solidFill>
                  <a:schemeClr val="bg1"/>
                </a:solidFill>
              </a:rPr>
              <a:t>, com foco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r>
              <a:rPr lang="pt-BR" dirty="0">
                <a:solidFill>
                  <a:schemeClr val="bg1"/>
                </a:solidFill>
              </a:rPr>
              <a:t> protagonizado por </a:t>
            </a:r>
            <a:r>
              <a:rPr lang="pt-BR" b="1" dirty="0">
                <a:solidFill>
                  <a:schemeClr val="bg1"/>
                </a:solidFill>
              </a:rPr>
              <a:t>Izanagi e Izanami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O site possuirá os seguintes tópicos: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0D5BB4-3AAA-06F3-541F-23CB7563AF99}"/>
              </a:ext>
            </a:extLst>
          </p:cNvPr>
          <p:cNvSpPr txBox="1"/>
          <p:nvPr/>
        </p:nvSpPr>
        <p:spPr>
          <a:xfrm>
            <a:off x="9422358" y="4117673"/>
            <a:ext cx="238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Uma paleta de cores agradável e coerente com o nosso tema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2BD49E5-F6DC-F46E-31D5-97B590BF7D7D}"/>
              </a:ext>
            </a:extLst>
          </p:cNvPr>
          <p:cNvSpPr txBox="1"/>
          <p:nvPr/>
        </p:nvSpPr>
        <p:spPr>
          <a:xfrm>
            <a:off x="401725" y="4117673"/>
            <a:ext cx="2186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Elementos culturais e religiosos do xintoísmo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2828DA1-48F1-3094-648F-E81F1CF114A2}"/>
              </a:ext>
            </a:extLst>
          </p:cNvPr>
          <p:cNvSpPr txBox="1"/>
          <p:nvPr/>
        </p:nvSpPr>
        <p:spPr>
          <a:xfrm>
            <a:off x="3101414" y="4117673"/>
            <a:ext cx="2299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Representação do mito da criação através da Pixel Art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4312E51-B1A5-BB60-A9E5-F7782DA9028D}"/>
              </a:ext>
            </a:extLst>
          </p:cNvPr>
          <p:cNvSpPr txBox="1"/>
          <p:nvPr/>
        </p:nvSpPr>
        <p:spPr>
          <a:xfrm>
            <a:off x="5353191" y="4117673"/>
            <a:ext cx="3695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Animações interativas no site utilizando CSS, Javascript e até mesmo GSAP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515C08-A451-6DB1-385D-B31EF4212DE6}"/>
              </a:ext>
            </a:extLst>
          </p:cNvPr>
          <p:cNvSpPr/>
          <p:nvPr/>
        </p:nvSpPr>
        <p:spPr>
          <a:xfrm>
            <a:off x="2824114" y="4117673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4446580-F08B-EEE8-3F9D-6A8E95FFBDC5}"/>
              </a:ext>
            </a:extLst>
          </p:cNvPr>
          <p:cNvSpPr/>
          <p:nvPr/>
        </p:nvSpPr>
        <p:spPr>
          <a:xfrm>
            <a:off x="5410856" y="4117672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65EEA1E3-99DE-3615-21FB-7B31F02FA3D8}"/>
              </a:ext>
            </a:extLst>
          </p:cNvPr>
          <p:cNvSpPr/>
          <p:nvPr/>
        </p:nvSpPr>
        <p:spPr>
          <a:xfrm>
            <a:off x="9106696" y="4117672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990139B-B376-03D3-713F-3CC2A70D69FA}"/>
              </a:ext>
            </a:extLst>
          </p:cNvPr>
          <p:cNvGrpSpPr/>
          <p:nvPr/>
        </p:nvGrpSpPr>
        <p:grpSpPr>
          <a:xfrm>
            <a:off x="15561674" y="1775179"/>
            <a:ext cx="6148076" cy="3023033"/>
            <a:chOff x="6513954" y="1775179"/>
            <a:chExt cx="6351408" cy="302303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622F151-0CAE-1F96-CAD6-13AD35281257}"/>
                </a:ext>
              </a:extLst>
            </p:cNvPr>
            <p:cNvSpPr txBox="1"/>
            <p:nvPr/>
          </p:nvSpPr>
          <p:spPr>
            <a:xfrm>
              <a:off x="6670999" y="3320884"/>
              <a:ext cx="61943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A temática do nosso projeto de Trabalho de Conclusão de Curso será a criação de um site informativo e interativo sobre a mitologia japonesa, com o auxílio de animações via CSS e Javascript, facilitando a compreensão e incentivando o aprendizado.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89BFB0C-7094-0C0A-150F-593BD4F3D03B}"/>
                </a:ext>
              </a:extLst>
            </p:cNvPr>
            <p:cNvSpPr txBox="1"/>
            <p:nvPr/>
          </p:nvSpPr>
          <p:spPr>
            <a:xfrm>
              <a:off x="6513954" y="1775179"/>
              <a:ext cx="3485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</p:grpSp>
      <p:pic>
        <p:nvPicPr>
          <p:cNvPr id="1037" name="Picture 14" descr="Imagem gerada">
            <a:extLst>
              <a:ext uri="{FF2B5EF4-FFF2-40B4-BE49-F238E27FC236}">
                <a16:creationId xmlns:a16="http://schemas.microsoft.com/office/drawing/2014/main" id="{ABA85A3D-86BF-6930-840F-6CA145F7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259" y="1954797"/>
            <a:ext cx="3262847" cy="48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Agrupar 1037">
            <a:extLst>
              <a:ext uri="{FF2B5EF4-FFF2-40B4-BE49-F238E27FC236}">
                <a16:creationId xmlns:a16="http://schemas.microsoft.com/office/drawing/2014/main" id="{FDDBB5EB-3E67-CD68-B1B0-C28C516F6F88}"/>
              </a:ext>
            </a:extLst>
          </p:cNvPr>
          <p:cNvGrpSpPr/>
          <p:nvPr/>
        </p:nvGrpSpPr>
        <p:grpSpPr>
          <a:xfrm>
            <a:off x="-1930163" y="9613476"/>
            <a:ext cx="5339863" cy="6849069"/>
            <a:chOff x="-1930163" y="-1"/>
            <a:chExt cx="5339863" cy="6849069"/>
          </a:xfrm>
        </p:grpSpPr>
        <p:sp>
          <p:nvSpPr>
            <p:cNvPr id="1039" name="Retângulo 1038">
              <a:extLst>
                <a:ext uri="{FF2B5EF4-FFF2-40B4-BE49-F238E27FC236}">
                  <a16:creationId xmlns:a16="http://schemas.microsoft.com/office/drawing/2014/main" id="{EF63FD07-E66B-6A80-1870-92BAE6B61116}"/>
                </a:ext>
              </a:extLst>
            </p:cNvPr>
            <p:cNvSpPr/>
            <p:nvPr/>
          </p:nvSpPr>
          <p:spPr>
            <a:xfrm>
              <a:off x="-1930163" y="-1"/>
              <a:ext cx="4905135" cy="6849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0" name="Imagem 1039" descr="Uma imagem contendo ao ar livre, água, mesa, barco&#10;&#10;O conteúdo gerado por IA pode estar incorreto.">
              <a:extLst>
                <a:ext uri="{FF2B5EF4-FFF2-40B4-BE49-F238E27FC236}">
                  <a16:creationId xmlns:a16="http://schemas.microsoft.com/office/drawing/2014/main" id="{C13738AC-480C-5271-2E82-42ABCF9BB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07" y="1899501"/>
              <a:ext cx="2501493" cy="3561625"/>
            </a:xfrm>
            <a:prstGeom prst="rect">
              <a:avLst/>
            </a:prstGeom>
          </p:spPr>
        </p:pic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8198D6A4-4A66-9FEE-BB08-EA4549FAF292}"/>
                </a:ext>
              </a:extLst>
            </p:cNvPr>
            <p:cNvSpPr/>
            <p:nvPr/>
          </p:nvSpPr>
          <p:spPr>
            <a:xfrm>
              <a:off x="54513" y="1112061"/>
              <a:ext cx="1813221" cy="1739423"/>
            </a:xfrm>
            <a:prstGeom prst="ellipse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7D5A3E1-FFE8-1698-486E-13D374C6A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676">
            <a:off x="12513163" y="-3722049"/>
            <a:ext cx="2819706" cy="284139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D86AEA6-00FB-320D-A758-A8D65D3CB977}"/>
              </a:ext>
            </a:extLst>
          </p:cNvPr>
          <p:cNvGrpSpPr/>
          <p:nvPr/>
        </p:nvGrpSpPr>
        <p:grpSpPr>
          <a:xfrm>
            <a:off x="3667125" y="12132266"/>
            <a:ext cx="6521440" cy="2128462"/>
            <a:chOff x="3667125" y="1945865"/>
            <a:chExt cx="6521440" cy="2128462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9E6D665-FF61-1309-01A4-1D87F03A78D2}"/>
                </a:ext>
              </a:extLst>
            </p:cNvPr>
            <p:cNvSpPr txBox="1"/>
            <p:nvPr/>
          </p:nvSpPr>
          <p:spPr>
            <a:xfrm>
              <a:off x="3667125" y="1945865"/>
              <a:ext cx="6521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OBJETIVOS EM GERAL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88FD894-070A-D7B8-A522-3F9FCA38FCD1}"/>
                </a:ext>
              </a:extLst>
            </p:cNvPr>
            <p:cNvSpPr txBox="1"/>
            <p:nvPr/>
          </p:nvSpPr>
          <p:spPr>
            <a:xfrm>
              <a:off x="3723195" y="2873998"/>
              <a:ext cx="6459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Desenvolver um site que seja aprovado pelo seu </a:t>
              </a:r>
              <a:r>
                <a:rPr lang="pt-BR" b="1" dirty="0">
                  <a:solidFill>
                    <a:srgbClr val="FF0000"/>
                  </a:solidFill>
                </a:rPr>
                <a:t>design interativo e visualmente rico </a:t>
              </a:r>
              <a:r>
                <a:rPr lang="pt-BR" dirty="0">
                  <a:solidFill>
                    <a:schemeClr val="bg1"/>
                  </a:solidFill>
                </a:rPr>
                <a:t>sobre a mitologia japonesa para aumentar ainda mais os interessados nesse assunto, utilizando todos os conhecimentos fornecidos pelo curso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73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D91A8C2-8653-3AC2-4E51-1220CCA71E1A}"/>
              </a:ext>
            </a:extLst>
          </p:cNvPr>
          <p:cNvGrpSpPr/>
          <p:nvPr/>
        </p:nvGrpSpPr>
        <p:grpSpPr>
          <a:xfrm>
            <a:off x="-1930163" y="-37250"/>
            <a:ext cx="14122163" cy="6895250"/>
            <a:chOff x="-1930163" y="-37250"/>
            <a:chExt cx="14122163" cy="6895250"/>
          </a:xfrm>
        </p:grpSpPr>
        <p:pic>
          <p:nvPicPr>
            <p:cNvPr id="24" name="Picture 10" descr="Beautiful Japanese landscapes to visit before you die">
              <a:extLst>
                <a:ext uri="{FF2B5EF4-FFF2-40B4-BE49-F238E27FC236}">
                  <a16:creationId xmlns:a16="http://schemas.microsoft.com/office/drawing/2014/main" id="{D6A4BAFB-086E-275E-38FB-0BC6B9186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9216" y="1"/>
              <a:ext cx="1412121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C66F75F-314D-D033-6216-91C19F134C6D}"/>
                </a:ext>
              </a:extLst>
            </p:cNvPr>
            <p:cNvSpPr/>
            <p:nvPr/>
          </p:nvSpPr>
          <p:spPr>
            <a:xfrm>
              <a:off x="-1930163" y="-37250"/>
              <a:ext cx="14122163" cy="6895250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990139B-B376-03D3-713F-3CC2A70D69FA}"/>
              </a:ext>
            </a:extLst>
          </p:cNvPr>
          <p:cNvGrpSpPr/>
          <p:nvPr/>
        </p:nvGrpSpPr>
        <p:grpSpPr>
          <a:xfrm>
            <a:off x="15561674" y="1775179"/>
            <a:ext cx="6148076" cy="3023033"/>
            <a:chOff x="6513954" y="1775179"/>
            <a:chExt cx="6351408" cy="302303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622F151-0CAE-1F96-CAD6-13AD35281257}"/>
                </a:ext>
              </a:extLst>
            </p:cNvPr>
            <p:cNvSpPr txBox="1"/>
            <p:nvPr/>
          </p:nvSpPr>
          <p:spPr>
            <a:xfrm>
              <a:off x="6670999" y="3320884"/>
              <a:ext cx="61943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A temática do nosso projeto de Trabalho de Conclusão de Curso será a criação de um site informativo e interativo sobre a mitologia japonesa, com o auxílio de animações via CSS e Javascript, facilitando a compreensão e incentivando o aprendizado.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89BFB0C-7094-0C0A-150F-593BD4F3D03B}"/>
                </a:ext>
              </a:extLst>
            </p:cNvPr>
            <p:cNvSpPr txBox="1"/>
            <p:nvPr/>
          </p:nvSpPr>
          <p:spPr>
            <a:xfrm>
              <a:off x="6513954" y="1775179"/>
              <a:ext cx="3485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TEMA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3C3CAFE-79D5-5C07-D5E3-0009462EDBFF}"/>
              </a:ext>
            </a:extLst>
          </p:cNvPr>
          <p:cNvSpPr txBox="1"/>
          <p:nvPr/>
        </p:nvSpPr>
        <p:spPr>
          <a:xfrm>
            <a:off x="15850115" y="1945865"/>
            <a:ext cx="652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OBJETIVOS EM GERAL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AAE06AC-7204-0627-42EA-FF73E94B199A}"/>
              </a:ext>
            </a:extLst>
          </p:cNvPr>
          <p:cNvSpPr txBox="1"/>
          <p:nvPr/>
        </p:nvSpPr>
        <p:spPr>
          <a:xfrm>
            <a:off x="21709750" y="2873998"/>
            <a:ext cx="6459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Desenvolver um site que seja aprovado pelo seu </a:t>
            </a:r>
            <a:r>
              <a:rPr lang="pt-BR" b="1" dirty="0">
                <a:solidFill>
                  <a:srgbClr val="FF0000"/>
                </a:solidFill>
              </a:rPr>
              <a:t>design interativo e visualmente rico </a:t>
            </a:r>
            <a:r>
              <a:rPr lang="pt-BR" dirty="0">
                <a:solidFill>
                  <a:schemeClr val="bg1"/>
                </a:solidFill>
              </a:rPr>
              <a:t>sobre a mitologia japonesa para aumentar ainda mais os interessados nesse assunto, utilizando todos os conhecimentos fornecidos pelo curso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EF9710A-241A-F252-118F-1E81AAFC1B23}"/>
              </a:ext>
            </a:extLst>
          </p:cNvPr>
          <p:cNvGrpSpPr/>
          <p:nvPr/>
        </p:nvGrpSpPr>
        <p:grpSpPr>
          <a:xfrm>
            <a:off x="-1930163" y="-1"/>
            <a:ext cx="5339863" cy="6849069"/>
            <a:chOff x="-1930163" y="-1"/>
            <a:chExt cx="5339863" cy="684906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E95BCE8-A66F-FF85-F982-9AF9D7679D5A}"/>
                </a:ext>
              </a:extLst>
            </p:cNvPr>
            <p:cNvSpPr/>
            <p:nvPr/>
          </p:nvSpPr>
          <p:spPr>
            <a:xfrm>
              <a:off x="-1930163" y="-1"/>
              <a:ext cx="4905135" cy="6849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 descr="Uma imagem contendo ao ar livre, água, mesa, barco&#10;&#10;O conteúdo gerado por IA pode estar incorreto.">
              <a:extLst>
                <a:ext uri="{FF2B5EF4-FFF2-40B4-BE49-F238E27FC236}">
                  <a16:creationId xmlns:a16="http://schemas.microsoft.com/office/drawing/2014/main" id="{883C4FE6-C019-19CE-1EA6-D59BE3BC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07" y="1899501"/>
              <a:ext cx="2501493" cy="3561625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ACA5EF6-C713-7DED-E927-D013B80EBFEF}"/>
                </a:ext>
              </a:extLst>
            </p:cNvPr>
            <p:cNvSpPr/>
            <p:nvPr/>
          </p:nvSpPr>
          <p:spPr>
            <a:xfrm>
              <a:off x="54513" y="1112061"/>
              <a:ext cx="1813221" cy="1739423"/>
            </a:xfrm>
            <a:prstGeom prst="ellipse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7" name="Picture 14" descr="Imagem gerada">
            <a:extLst>
              <a:ext uri="{FF2B5EF4-FFF2-40B4-BE49-F238E27FC236}">
                <a16:creationId xmlns:a16="http://schemas.microsoft.com/office/drawing/2014/main" id="{3849D1A1-BF69-4BC7-7852-58184D57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229" y="1954797"/>
            <a:ext cx="3262847" cy="48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67F7770-EC58-7E6C-46AB-23223F6AA92A}"/>
              </a:ext>
            </a:extLst>
          </p:cNvPr>
          <p:cNvGrpSpPr/>
          <p:nvPr/>
        </p:nvGrpSpPr>
        <p:grpSpPr>
          <a:xfrm>
            <a:off x="-498012" y="-9434542"/>
            <a:ext cx="12859202" cy="7442120"/>
            <a:chOff x="-404904" y="9821789"/>
            <a:chExt cx="12859202" cy="7442120"/>
          </a:xfrm>
        </p:grpSpPr>
        <p:pic>
          <p:nvPicPr>
            <p:cNvPr id="59" name="Picture 4" descr="Mitologia japonesa: principais deuses e lendas da história do Japão">
              <a:extLst>
                <a:ext uri="{FF2B5EF4-FFF2-40B4-BE49-F238E27FC236}">
                  <a16:creationId xmlns:a16="http://schemas.microsoft.com/office/drawing/2014/main" id="{AD6324D5-9FDF-2AE6-AB04-BEF5BA3AB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809" y="9830721"/>
              <a:ext cx="12834448" cy="743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8400ED2E-EFF9-29FB-5FD3-4A017390A69F}"/>
                </a:ext>
              </a:extLst>
            </p:cNvPr>
            <p:cNvSpPr/>
            <p:nvPr/>
          </p:nvSpPr>
          <p:spPr>
            <a:xfrm>
              <a:off x="-404904" y="9821789"/>
              <a:ext cx="12859202" cy="7433188"/>
            </a:xfrm>
            <a:prstGeom prst="rect">
              <a:avLst/>
            </a:prstGeom>
            <a:solidFill>
              <a:srgbClr val="8A0000">
                <a:alpha val="6078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78D7B4C-769A-58FB-6A8F-62B49D57F3C2}"/>
              </a:ext>
            </a:extLst>
          </p:cNvPr>
          <p:cNvSpPr/>
          <p:nvPr/>
        </p:nvSpPr>
        <p:spPr>
          <a:xfrm rot="4426379" flipH="1" flipV="1">
            <a:off x="-7220002" y="-10114782"/>
            <a:ext cx="10305164" cy="10308075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885D29E3-5940-7485-4FD2-A2E213B93B61}"/>
              </a:ext>
            </a:extLst>
          </p:cNvPr>
          <p:cNvSpPr/>
          <p:nvPr/>
        </p:nvSpPr>
        <p:spPr>
          <a:xfrm rot="15194710" flipH="1" flipV="1">
            <a:off x="6425839" y="7906767"/>
            <a:ext cx="11240250" cy="9736781"/>
          </a:xfrm>
          <a:custGeom>
            <a:avLst/>
            <a:gdLst>
              <a:gd name="connsiteX0" fmla="*/ 0 w 5981700"/>
              <a:gd name="connsiteY0" fmla="*/ 0 h 6915150"/>
              <a:gd name="connsiteX1" fmla="*/ 2990850 w 5981700"/>
              <a:gd name="connsiteY1" fmla="*/ 0 h 6915150"/>
              <a:gd name="connsiteX2" fmla="*/ 5981700 w 5981700"/>
              <a:gd name="connsiteY2" fmla="*/ 0 h 6915150"/>
              <a:gd name="connsiteX3" fmla="*/ 5981700 w 5981700"/>
              <a:gd name="connsiteY3" fmla="*/ 6915150 h 6915150"/>
              <a:gd name="connsiteX4" fmla="*/ 2990850 w 5981700"/>
              <a:gd name="connsiteY4" fmla="*/ 6915150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6915150">
                <a:moveTo>
                  <a:pt x="0" y="0"/>
                </a:moveTo>
                <a:lnTo>
                  <a:pt x="2990850" y="0"/>
                </a:lnTo>
                <a:lnTo>
                  <a:pt x="5981700" y="0"/>
                </a:lnTo>
                <a:lnTo>
                  <a:pt x="5981700" y="6915150"/>
                </a:lnTo>
                <a:lnTo>
                  <a:pt x="2990850" y="691515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39" name="Imagem 3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6EFC29E-7DCC-BF5F-8B99-94A22AA6B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1169">
            <a:off x="16369658" y="8024705"/>
            <a:ext cx="2819706" cy="2841397"/>
          </a:xfrm>
          <a:prstGeom prst="rect">
            <a:avLst/>
          </a:prstGeom>
        </p:spPr>
      </p:pic>
      <p:pic>
        <p:nvPicPr>
          <p:cNvPr id="40" name="Imagem 39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A88CE35-FF0D-20C1-06C2-55B9812AD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2784">
            <a:off x="-7325777" y="-5084749"/>
            <a:ext cx="2819706" cy="28413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7301DC-D9E5-F53B-FBD1-9DAC8231C971}"/>
              </a:ext>
            </a:extLst>
          </p:cNvPr>
          <p:cNvSpPr txBox="1"/>
          <p:nvPr/>
        </p:nvSpPr>
        <p:spPr>
          <a:xfrm>
            <a:off x="329541" y="-7873617"/>
            <a:ext cx="798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ESPECIFICAÇÃO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</a:t>
            </a:r>
            <a:r>
              <a:rPr lang="pt-BR" sz="40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A3F2A4-F666-23F9-25FA-9940A8EA2B01}"/>
              </a:ext>
            </a:extLst>
          </p:cNvPr>
          <p:cNvSpPr txBox="1"/>
          <p:nvPr/>
        </p:nvSpPr>
        <p:spPr>
          <a:xfrm>
            <a:off x="329541" y="-6913811"/>
            <a:ext cx="7700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 projeto consiste no desenvolvimento de um </a:t>
            </a:r>
            <a:r>
              <a:rPr lang="pt-BR" b="1" dirty="0">
                <a:solidFill>
                  <a:schemeClr val="bg1"/>
                </a:solidFill>
              </a:rPr>
              <a:t>site informativo</a:t>
            </a:r>
            <a:r>
              <a:rPr lang="pt-BR" dirty="0">
                <a:solidFill>
                  <a:schemeClr val="bg1"/>
                </a:solidFill>
              </a:rPr>
              <a:t> sobre a </a:t>
            </a:r>
            <a:r>
              <a:rPr lang="pt-BR" b="1" dirty="0">
                <a:solidFill>
                  <a:schemeClr val="bg1"/>
                </a:solidFill>
              </a:rPr>
              <a:t>mitologia japonesa</a:t>
            </a:r>
            <a:r>
              <a:rPr lang="pt-BR" dirty="0">
                <a:solidFill>
                  <a:schemeClr val="bg1"/>
                </a:solidFill>
              </a:rPr>
              <a:t>, com foco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r>
              <a:rPr lang="pt-BR" dirty="0">
                <a:solidFill>
                  <a:schemeClr val="bg1"/>
                </a:solidFill>
              </a:rPr>
              <a:t> protagonizado por </a:t>
            </a:r>
            <a:r>
              <a:rPr lang="pt-BR" b="1" dirty="0">
                <a:solidFill>
                  <a:schemeClr val="bg1"/>
                </a:solidFill>
              </a:rPr>
              <a:t>Izanagi e Izanami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O site possuirá os seguintes tópicos: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0D5BB4-3AAA-06F3-541F-23CB7563AF99}"/>
              </a:ext>
            </a:extLst>
          </p:cNvPr>
          <p:cNvSpPr txBox="1"/>
          <p:nvPr/>
        </p:nvSpPr>
        <p:spPr>
          <a:xfrm>
            <a:off x="9422358" y="-4819817"/>
            <a:ext cx="238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Uma paleta de cores agradável e coerente com o nosso tema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2BD49E5-F6DC-F46E-31D5-97B590BF7D7D}"/>
              </a:ext>
            </a:extLst>
          </p:cNvPr>
          <p:cNvSpPr txBox="1"/>
          <p:nvPr/>
        </p:nvSpPr>
        <p:spPr>
          <a:xfrm>
            <a:off x="401725" y="-4819817"/>
            <a:ext cx="2186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Elementos culturais e religiosos do xintoísmo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2828DA1-48F1-3094-648F-E81F1CF114A2}"/>
              </a:ext>
            </a:extLst>
          </p:cNvPr>
          <p:cNvSpPr txBox="1"/>
          <p:nvPr/>
        </p:nvSpPr>
        <p:spPr>
          <a:xfrm>
            <a:off x="3101414" y="-4819817"/>
            <a:ext cx="2299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Representação do mito da criação através da Pixel Art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4312E51-B1A5-BB60-A9E5-F7782DA9028D}"/>
              </a:ext>
            </a:extLst>
          </p:cNvPr>
          <p:cNvSpPr txBox="1"/>
          <p:nvPr/>
        </p:nvSpPr>
        <p:spPr>
          <a:xfrm>
            <a:off x="5353191" y="-4819817"/>
            <a:ext cx="3695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Animações interativas no site utilizando CSS, Javascript e até mesmo GSAP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515C08-A451-6DB1-385D-B31EF4212DE6}"/>
              </a:ext>
            </a:extLst>
          </p:cNvPr>
          <p:cNvSpPr/>
          <p:nvPr/>
        </p:nvSpPr>
        <p:spPr>
          <a:xfrm>
            <a:off x="2824114" y="-4819817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4446580-F08B-EEE8-3F9D-6A8E95FFBDC5}"/>
              </a:ext>
            </a:extLst>
          </p:cNvPr>
          <p:cNvSpPr/>
          <p:nvPr/>
        </p:nvSpPr>
        <p:spPr>
          <a:xfrm>
            <a:off x="5410856" y="-4819818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65EEA1E3-99DE-3615-21FB-7B31F02FA3D8}"/>
              </a:ext>
            </a:extLst>
          </p:cNvPr>
          <p:cNvSpPr/>
          <p:nvPr/>
        </p:nvSpPr>
        <p:spPr>
          <a:xfrm>
            <a:off x="9106696" y="-4819818"/>
            <a:ext cx="4571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Flor cor de rosa&#10;&#10;O conteúdo gerado por IA pode estar incorreto.">
            <a:extLst>
              <a:ext uri="{FF2B5EF4-FFF2-40B4-BE49-F238E27FC236}">
                <a16:creationId xmlns:a16="http://schemas.microsoft.com/office/drawing/2014/main" id="{D0F65ABF-985D-1175-51B2-ECFE57F9D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0593">
            <a:off x="-5560129" y="-3194809"/>
            <a:ext cx="4130410" cy="413041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6A8745C-D819-E075-2846-1732EF4718CE}"/>
              </a:ext>
            </a:extLst>
          </p:cNvPr>
          <p:cNvSpPr txBox="1"/>
          <p:nvPr/>
        </p:nvSpPr>
        <p:spPr>
          <a:xfrm>
            <a:off x="-9428003" y="1597052"/>
            <a:ext cx="634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pt-BR" dirty="0"/>
              <a:t>OBJETIVOS ESPECÍFICOS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533C553-E8DC-5F86-42BA-DCA13443E918}"/>
              </a:ext>
            </a:extLst>
          </p:cNvPr>
          <p:cNvSpPr txBox="1"/>
          <p:nvPr/>
        </p:nvSpPr>
        <p:spPr>
          <a:xfrm>
            <a:off x="-9341719" y="2413652"/>
            <a:ext cx="473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do nosso objetivo em geral, o propósito de nosso projeto se divide em alguns tópicos: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0217086-3103-8773-B8F5-25B62AF07229}"/>
              </a:ext>
            </a:extLst>
          </p:cNvPr>
          <p:cNvSpPr txBox="1"/>
          <p:nvPr/>
        </p:nvSpPr>
        <p:spPr>
          <a:xfrm>
            <a:off x="160706" y="8050924"/>
            <a:ext cx="2451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Estudar</a:t>
            </a:r>
            <a:r>
              <a:rPr lang="pt-BR" dirty="0">
                <a:solidFill>
                  <a:schemeClr val="bg1"/>
                </a:solidFill>
              </a:rPr>
              <a:t> conteúdos sobre a </a:t>
            </a:r>
            <a:r>
              <a:rPr lang="pt-BR" b="1" dirty="0">
                <a:solidFill>
                  <a:srgbClr val="FF0000"/>
                </a:solidFill>
              </a:rPr>
              <a:t>mitologia japonesa </a:t>
            </a:r>
            <a:r>
              <a:rPr lang="pt-BR" dirty="0">
                <a:solidFill>
                  <a:schemeClr val="bg1"/>
                </a:solidFill>
              </a:rPr>
              <a:t>focando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43571D9-DF0A-C295-1B87-1EFCB44CA1FA}"/>
              </a:ext>
            </a:extLst>
          </p:cNvPr>
          <p:cNvSpPr txBox="1"/>
          <p:nvPr/>
        </p:nvSpPr>
        <p:spPr>
          <a:xfrm>
            <a:off x="3088369" y="9205443"/>
            <a:ext cx="1751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Criar ilustrações e animações em </a:t>
            </a:r>
            <a:r>
              <a:rPr lang="pt-BR" b="1" dirty="0">
                <a:solidFill>
                  <a:srgbClr val="FF0000"/>
                </a:solidFill>
              </a:rPr>
              <a:t>Pixel Art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C47F15F-F353-9145-5858-1A922D051B59}"/>
              </a:ext>
            </a:extLst>
          </p:cNvPr>
          <p:cNvSpPr txBox="1"/>
          <p:nvPr/>
        </p:nvSpPr>
        <p:spPr>
          <a:xfrm>
            <a:off x="5408070" y="10542087"/>
            <a:ext cx="2227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Desenvolver um </a:t>
            </a:r>
            <a:r>
              <a:rPr lang="pt-BR" b="1" dirty="0">
                <a:solidFill>
                  <a:srgbClr val="FF0000"/>
                </a:solidFill>
              </a:rPr>
              <a:t>site </a:t>
            </a:r>
            <a:r>
              <a:rPr lang="pt-BR" dirty="0">
                <a:solidFill>
                  <a:schemeClr val="bg1"/>
                </a:solidFill>
              </a:rPr>
              <a:t>utilizando HTML, CSS e Javascript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6B89700-7730-40A9-4B10-DB854921E89A}"/>
              </a:ext>
            </a:extLst>
          </p:cNvPr>
          <p:cNvSpPr txBox="1"/>
          <p:nvPr/>
        </p:nvSpPr>
        <p:spPr>
          <a:xfrm>
            <a:off x="169465" y="15946866"/>
            <a:ext cx="2306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Aplicar </a:t>
            </a:r>
            <a:r>
              <a:rPr lang="pt-BR" b="1" dirty="0">
                <a:solidFill>
                  <a:srgbClr val="FF0000"/>
                </a:solidFill>
              </a:rPr>
              <a:t>técnicas de animação </a:t>
            </a:r>
            <a:r>
              <a:rPr lang="pt-BR" dirty="0">
                <a:solidFill>
                  <a:schemeClr val="bg1"/>
                </a:solidFill>
              </a:rPr>
              <a:t>com CSS e bibliotecas Javascript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16E7516-F681-37BE-326C-7588DFE9798D}"/>
              </a:ext>
            </a:extLst>
          </p:cNvPr>
          <p:cNvSpPr txBox="1"/>
          <p:nvPr/>
        </p:nvSpPr>
        <p:spPr>
          <a:xfrm>
            <a:off x="2821586" y="14469538"/>
            <a:ext cx="2227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Promover a integração entre </a:t>
            </a:r>
            <a:r>
              <a:rPr lang="pt-BR" b="1" dirty="0">
                <a:solidFill>
                  <a:srgbClr val="FF0000"/>
                </a:solidFill>
              </a:rPr>
              <a:t>design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programação </a:t>
            </a:r>
            <a:r>
              <a:rPr lang="pt-BR" b="1" dirty="0">
                <a:solidFill>
                  <a:schemeClr val="bg1"/>
                </a:solidFill>
              </a:rPr>
              <a:t>e</a:t>
            </a:r>
            <a:r>
              <a:rPr lang="pt-BR" b="1" dirty="0">
                <a:solidFill>
                  <a:srgbClr val="FF0000"/>
                </a:solidFill>
              </a:rPr>
              <a:t> cultura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5DAF909-559E-5A03-5D5A-D6AA279D67AA}"/>
              </a:ext>
            </a:extLst>
          </p:cNvPr>
          <p:cNvSpPr txBox="1"/>
          <p:nvPr/>
        </p:nvSpPr>
        <p:spPr>
          <a:xfrm>
            <a:off x="5397758" y="12911173"/>
            <a:ext cx="2155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Estimular o interesse por narrativas mitológicas e pela </a:t>
            </a:r>
            <a:r>
              <a:rPr lang="pt-BR" b="1" dirty="0">
                <a:solidFill>
                  <a:srgbClr val="FF0000"/>
                </a:solidFill>
              </a:rPr>
              <a:t>cultura japonesa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CB60247-1030-C4BF-442C-01179E1EE42A}"/>
              </a:ext>
            </a:extLst>
          </p:cNvPr>
          <p:cNvSpPr/>
          <p:nvPr/>
        </p:nvSpPr>
        <p:spPr>
          <a:xfrm>
            <a:off x="2719379" y="8048789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6BC817-8039-A64E-E695-722E8CE6E929}"/>
              </a:ext>
            </a:extLst>
          </p:cNvPr>
          <p:cNvSpPr/>
          <p:nvPr/>
        </p:nvSpPr>
        <p:spPr>
          <a:xfrm>
            <a:off x="5154794" y="9114240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42755CE-3026-6A96-50A0-DCC7C06D5282}"/>
              </a:ext>
            </a:extLst>
          </p:cNvPr>
          <p:cNvSpPr/>
          <p:nvPr/>
        </p:nvSpPr>
        <p:spPr>
          <a:xfrm>
            <a:off x="2715794" y="14469538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A170541-16A7-A154-BD1E-B8334A216D89}"/>
              </a:ext>
            </a:extLst>
          </p:cNvPr>
          <p:cNvSpPr/>
          <p:nvPr/>
        </p:nvSpPr>
        <p:spPr>
          <a:xfrm>
            <a:off x="5151209" y="12992210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6F108FF-3815-F789-F6C6-8E9E86C77323}"/>
              </a:ext>
            </a:extLst>
          </p:cNvPr>
          <p:cNvGrpSpPr/>
          <p:nvPr/>
        </p:nvGrpSpPr>
        <p:grpSpPr>
          <a:xfrm>
            <a:off x="3667125" y="1945865"/>
            <a:ext cx="6521440" cy="2128462"/>
            <a:chOff x="3667125" y="1945865"/>
            <a:chExt cx="6521440" cy="2128462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409236-20B7-F0FB-F587-2E8171F3B5BD}"/>
                </a:ext>
              </a:extLst>
            </p:cNvPr>
            <p:cNvSpPr txBox="1"/>
            <p:nvPr/>
          </p:nvSpPr>
          <p:spPr>
            <a:xfrm>
              <a:off x="3667125" y="1945865"/>
              <a:ext cx="6521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OBJETIVOS EM GERAL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B2D36FA-8208-8880-7E97-C0D678B4DFCE}"/>
                </a:ext>
              </a:extLst>
            </p:cNvPr>
            <p:cNvSpPr txBox="1"/>
            <p:nvPr/>
          </p:nvSpPr>
          <p:spPr>
            <a:xfrm>
              <a:off x="3723195" y="2873998"/>
              <a:ext cx="6459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Desenvolver um site que seja aprovado pelo seu </a:t>
              </a:r>
              <a:r>
                <a:rPr lang="pt-BR" b="1" dirty="0">
                  <a:solidFill>
                    <a:srgbClr val="FF0000"/>
                  </a:solidFill>
                </a:rPr>
                <a:t>design interativo e visualmente rico </a:t>
              </a:r>
              <a:r>
                <a:rPr lang="pt-BR" dirty="0">
                  <a:solidFill>
                    <a:schemeClr val="bg1"/>
                  </a:solidFill>
                </a:rPr>
                <a:t>sobre a mitologia japonesa para aumentar ainda mais os interessados nesse assunto, utilizando todos os conhecimentos fornecidos pelo curso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AFA81F6-E853-4709-8E15-49B23E4FF4D0}"/>
              </a:ext>
            </a:extLst>
          </p:cNvPr>
          <p:cNvGrpSpPr/>
          <p:nvPr/>
        </p:nvGrpSpPr>
        <p:grpSpPr>
          <a:xfrm>
            <a:off x="12247029" y="8223"/>
            <a:ext cx="4471732" cy="6903579"/>
            <a:chOff x="7730959" y="8223"/>
            <a:chExt cx="4471732" cy="6903579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5C8A5DAB-D899-465A-824C-0F01193860D1}"/>
                </a:ext>
              </a:extLst>
            </p:cNvPr>
            <p:cNvSpPr/>
            <p:nvPr/>
          </p:nvSpPr>
          <p:spPr>
            <a:xfrm>
              <a:off x="7730959" y="8223"/>
              <a:ext cx="4471732" cy="69035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94F74BB-0066-48D3-AE61-8235EBDB3863}"/>
                </a:ext>
              </a:extLst>
            </p:cNvPr>
            <p:cNvSpPr/>
            <p:nvPr/>
          </p:nvSpPr>
          <p:spPr>
            <a:xfrm>
              <a:off x="9936428" y="1134501"/>
              <a:ext cx="2105556" cy="210555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374AAB63-A876-D3A7-728B-BF97F71B29BB}"/>
              </a:ext>
            </a:extLst>
          </p:cNvPr>
          <p:cNvGrpSpPr/>
          <p:nvPr/>
        </p:nvGrpSpPr>
        <p:grpSpPr>
          <a:xfrm>
            <a:off x="8005007" y="7069315"/>
            <a:ext cx="4451862" cy="6866932"/>
            <a:chOff x="8005007" y="-8933"/>
            <a:chExt cx="4451862" cy="6866932"/>
          </a:xfrm>
        </p:grpSpPr>
        <p:pic>
          <p:nvPicPr>
            <p:cNvPr id="54" name="Imagem 53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959FAE69-767D-3A00-1559-7C1DDE59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660" y="1519429"/>
              <a:ext cx="3854209" cy="5338570"/>
            </a:xfrm>
            <a:prstGeom prst="rect">
              <a:avLst/>
            </a:prstGeom>
          </p:spPr>
        </p:pic>
        <p:pic>
          <p:nvPicPr>
            <p:cNvPr id="55" name="Imagem 54" descr="Ícone&#10;&#10;O conteúdo gerado por IA pode estar incorreto.">
              <a:extLst>
                <a:ext uri="{FF2B5EF4-FFF2-40B4-BE49-F238E27FC236}">
                  <a16:creationId xmlns:a16="http://schemas.microsoft.com/office/drawing/2014/main" id="{2F488B97-E3A7-2E5B-4D8C-5321F32B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007" y="9936"/>
              <a:ext cx="953877" cy="2317111"/>
            </a:xfrm>
            <a:prstGeom prst="rect">
              <a:avLst/>
            </a:prstGeom>
          </p:spPr>
        </p:pic>
        <p:pic>
          <p:nvPicPr>
            <p:cNvPr id="61" name="Imagem 60" descr="Ícone&#10;&#10;O conteúdo gerado por IA pode estar incorreto.">
              <a:extLst>
                <a:ext uri="{FF2B5EF4-FFF2-40B4-BE49-F238E27FC236}">
                  <a16:creationId xmlns:a16="http://schemas.microsoft.com/office/drawing/2014/main" id="{CE4F53EB-DBD1-A208-04C4-2B99E790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311" y="-8933"/>
              <a:ext cx="737918" cy="1792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5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CA1D7EF-F3D2-A1FB-C01C-C0563D50E6AF}"/>
              </a:ext>
            </a:extLst>
          </p:cNvPr>
          <p:cNvGrpSpPr/>
          <p:nvPr/>
        </p:nvGrpSpPr>
        <p:grpSpPr>
          <a:xfrm>
            <a:off x="-2785" y="-29028"/>
            <a:ext cx="12194786" cy="6895250"/>
            <a:chOff x="-1930163" y="-37250"/>
            <a:chExt cx="14122163" cy="6895250"/>
          </a:xfrm>
        </p:grpSpPr>
        <p:pic>
          <p:nvPicPr>
            <p:cNvPr id="62" name="Picture 10" descr="Beautiful Japanese landscapes to visit before you die">
              <a:extLst>
                <a:ext uri="{FF2B5EF4-FFF2-40B4-BE49-F238E27FC236}">
                  <a16:creationId xmlns:a16="http://schemas.microsoft.com/office/drawing/2014/main" id="{5BBCAA89-15C2-C968-7C5C-88CE19FCA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9216" y="1"/>
              <a:ext cx="1412121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181F7E39-89DD-DB70-FD42-0E6D6163DD9B}"/>
                </a:ext>
              </a:extLst>
            </p:cNvPr>
            <p:cNvSpPr/>
            <p:nvPr/>
          </p:nvSpPr>
          <p:spPr>
            <a:xfrm>
              <a:off x="-1930163" y="-37250"/>
              <a:ext cx="14122163" cy="6895250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918538F-EA80-F40E-7256-BCC59BC2C5D6}"/>
              </a:ext>
            </a:extLst>
          </p:cNvPr>
          <p:cNvSpPr txBox="1"/>
          <p:nvPr/>
        </p:nvSpPr>
        <p:spPr>
          <a:xfrm>
            <a:off x="252787" y="1597052"/>
            <a:ext cx="634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pt-BR" dirty="0"/>
              <a:t>OBJETIVOS ESPECÍFICOS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569D27-1C52-B6CC-86E6-A912BF587F17}"/>
              </a:ext>
            </a:extLst>
          </p:cNvPr>
          <p:cNvSpPr txBox="1"/>
          <p:nvPr/>
        </p:nvSpPr>
        <p:spPr>
          <a:xfrm>
            <a:off x="339071" y="2413652"/>
            <a:ext cx="473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do nosso objetivo em geral, o propósito de nosso projeto se divide em alguns tópicos:</a:t>
            </a:r>
          </a:p>
        </p:txBody>
      </p:sp>
      <p:pic>
        <p:nvPicPr>
          <p:cNvPr id="19" name="Imagem 18" descr="Flor cor de rosa&#10;&#10;O conteúdo gerado por IA pode estar incorreto.">
            <a:extLst>
              <a:ext uri="{FF2B5EF4-FFF2-40B4-BE49-F238E27FC236}">
                <a16:creationId xmlns:a16="http://schemas.microsoft.com/office/drawing/2014/main" id="{DDEDCD81-9E7D-9758-9D9C-F2C8EBA70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7962">
            <a:off x="-1751042" y="-2074138"/>
            <a:ext cx="4130410" cy="413041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7A79EC-DA1D-8E0A-8906-3AC27366869B}"/>
              </a:ext>
            </a:extLst>
          </p:cNvPr>
          <p:cNvSpPr txBox="1"/>
          <p:nvPr/>
        </p:nvSpPr>
        <p:spPr>
          <a:xfrm>
            <a:off x="160706" y="3335663"/>
            <a:ext cx="2451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Estudar</a:t>
            </a:r>
            <a:r>
              <a:rPr lang="pt-BR" dirty="0">
                <a:solidFill>
                  <a:schemeClr val="bg1"/>
                </a:solidFill>
              </a:rPr>
              <a:t> conteúdos sobre a </a:t>
            </a:r>
            <a:r>
              <a:rPr lang="pt-BR" b="1" dirty="0">
                <a:solidFill>
                  <a:srgbClr val="FF0000"/>
                </a:solidFill>
              </a:rPr>
              <a:t>mitologia japonesa </a:t>
            </a:r>
            <a:r>
              <a:rPr lang="pt-BR" dirty="0">
                <a:solidFill>
                  <a:schemeClr val="bg1"/>
                </a:solidFill>
              </a:rPr>
              <a:t>focando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64E5572-D9FE-4C4A-671C-C2E548B0E7D5}"/>
              </a:ext>
            </a:extLst>
          </p:cNvPr>
          <p:cNvSpPr txBox="1"/>
          <p:nvPr/>
        </p:nvSpPr>
        <p:spPr>
          <a:xfrm>
            <a:off x="3088369" y="3426866"/>
            <a:ext cx="1751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Criar ilustrações e animações em </a:t>
            </a:r>
            <a:r>
              <a:rPr lang="pt-BR" b="1" dirty="0">
                <a:solidFill>
                  <a:srgbClr val="FF0000"/>
                </a:solidFill>
              </a:rPr>
              <a:t>Pixel Art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77D911-7D6F-A8AC-C418-52CEC2DC15FB}"/>
              </a:ext>
            </a:extLst>
          </p:cNvPr>
          <p:cNvSpPr txBox="1"/>
          <p:nvPr/>
        </p:nvSpPr>
        <p:spPr>
          <a:xfrm>
            <a:off x="5408070" y="3429000"/>
            <a:ext cx="2227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Desenvolver um </a:t>
            </a:r>
            <a:r>
              <a:rPr lang="pt-BR" b="1" dirty="0">
                <a:solidFill>
                  <a:srgbClr val="FF0000"/>
                </a:solidFill>
              </a:rPr>
              <a:t>site </a:t>
            </a:r>
            <a:r>
              <a:rPr lang="pt-BR" dirty="0">
                <a:solidFill>
                  <a:schemeClr val="bg1"/>
                </a:solidFill>
              </a:rPr>
              <a:t>utilizando HTML, CSS e Javascript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05C0A9B-74C2-DB55-1D0A-C2C965BC5D82}"/>
              </a:ext>
            </a:extLst>
          </p:cNvPr>
          <p:cNvSpPr txBox="1"/>
          <p:nvPr/>
        </p:nvSpPr>
        <p:spPr>
          <a:xfrm>
            <a:off x="169465" y="5151960"/>
            <a:ext cx="2306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Aplicar </a:t>
            </a:r>
            <a:r>
              <a:rPr lang="pt-BR" b="1" dirty="0">
                <a:solidFill>
                  <a:srgbClr val="FF0000"/>
                </a:solidFill>
              </a:rPr>
              <a:t>técnicas de animação </a:t>
            </a:r>
            <a:r>
              <a:rPr lang="pt-BR" dirty="0">
                <a:solidFill>
                  <a:schemeClr val="bg1"/>
                </a:solidFill>
              </a:rPr>
              <a:t>com CSS e bibliotecas Javascript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50CCAA4-EA34-2980-1114-2B10D9E5D5FC}"/>
              </a:ext>
            </a:extLst>
          </p:cNvPr>
          <p:cNvSpPr txBox="1"/>
          <p:nvPr/>
        </p:nvSpPr>
        <p:spPr>
          <a:xfrm>
            <a:off x="2821586" y="5093629"/>
            <a:ext cx="2227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Promover a integração entre </a:t>
            </a:r>
            <a:r>
              <a:rPr lang="pt-BR" b="1" dirty="0">
                <a:solidFill>
                  <a:srgbClr val="FF0000"/>
                </a:solidFill>
              </a:rPr>
              <a:t>design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programação </a:t>
            </a:r>
            <a:r>
              <a:rPr lang="pt-BR" b="1" dirty="0">
                <a:solidFill>
                  <a:schemeClr val="bg1"/>
                </a:solidFill>
              </a:rPr>
              <a:t>e</a:t>
            </a:r>
            <a:r>
              <a:rPr lang="pt-BR" b="1" dirty="0">
                <a:solidFill>
                  <a:srgbClr val="FF0000"/>
                </a:solidFill>
              </a:rPr>
              <a:t> cultura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F57510C-0751-0000-A426-6C4B030922DB}"/>
              </a:ext>
            </a:extLst>
          </p:cNvPr>
          <p:cNvSpPr txBox="1"/>
          <p:nvPr/>
        </p:nvSpPr>
        <p:spPr>
          <a:xfrm>
            <a:off x="5397758" y="5014727"/>
            <a:ext cx="2155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Estimular o interesse por narrativas mitológicas e pela </a:t>
            </a:r>
            <a:r>
              <a:rPr lang="pt-BR" b="1" dirty="0">
                <a:solidFill>
                  <a:srgbClr val="FF0000"/>
                </a:solidFill>
              </a:rPr>
              <a:t>cultura japonesa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08F8F07-081D-6B65-EC2D-36BC12BD9C29}"/>
              </a:ext>
            </a:extLst>
          </p:cNvPr>
          <p:cNvSpPr/>
          <p:nvPr/>
        </p:nvSpPr>
        <p:spPr>
          <a:xfrm>
            <a:off x="2719379" y="3333528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54BF823-B70B-ADDC-F7DD-96BC06548E59}"/>
              </a:ext>
            </a:extLst>
          </p:cNvPr>
          <p:cNvSpPr/>
          <p:nvPr/>
        </p:nvSpPr>
        <p:spPr>
          <a:xfrm>
            <a:off x="5154794" y="3335663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02F157E-7657-A6E5-8C1B-D72350FEF9F2}"/>
              </a:ext>
            </a:extLst>
          </p:cNvPr>
          <p:cNvSpPr/>
          <p:nvPr/>
        </p:nvSpPr>
        <p:spPr>
          <a:xfrm>
            <a:off x="2715794" y="5093629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2400CDA-CC4B-0586-F0D3-6B529323358F}"/>
              </a:ext>
            </a:extLst>
          </p:cNvPr>
          <p:cNvSpPr/>
          <p:nvPr/>
        </p:nvSpPr>
        <p:spPr>
          <a:xfrm>
            <a:off x="5151209" y="5095764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7905B2CA-0D1C-8032-E5FF-47735EF9C2E8}"/>
              </a:ext>
            </a:extLst>
          </p:cNvPr>
          <p:cNvGrpSpPr/>
          <p:nvPr/>
        </p:nvGrpSpPr>
        <p:grpSpPr>
          <a:xfrm>
            <a:off x="-7222303" y="-1"/>
            <a:ext cx="5339863" cy="6849069"/>
            <a:chOff x="-1930163" y="-1"/>
            <a:chExt cx="5339863" cy="6849069"/>
          </a:xfrm>
        </p:grpSpPr>
        <p:sp>
          <p:nvSpPr>
            <p:cNvPr id="1025" name="Retângulo 1024">
              <a:extLst>
                <a:ext uri="{FF2B5EF4-FFF2-40B4-BE49-F238E27FC236}">
                  <a16:creationId xmlns:a16="http://schemas.microsoft.com/office/drawing/2014/main" id="{CE2074C4-078E-78DC-E9AE-51DBAFCBD069}"/>
                </a:ext>
              </a:extLst>
            </p:cNvPr>
            <p:cNvSpPr/>
            <p:nvPr/>
          </p:nvSpPr>
          <p:spPr>
            <a:xfrm>
              <a:off x="-1930163" y="-1"/>
              <a:ext cx="4905135" cy="6849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Imagem 1025" descr="Uma imagem contendo ao ar livre, água, mesa, barco&#10;&#10;O conteúdo gerado por IA pode estar incorreto.">
              <a:extLst>
                <a:ext uri="{FF2B5EF4-FFF2-40B4-BE49-F238E27FC236}">
                  <a16:creationId xmlns:a16="http://schemas.microsoft.com/office/drawing/2014/main" id="{6270B77E-6EDD-CC68-7D1A-E5A283322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07" y="1899501"/>
              <a:ext cx="2501493" cy="3561625"/>
            </a:xfrm>
            <a:prstGeom prst="rect">
              <a:avLst/>
            </a:prstGeom>
          </p:spPr>
        </p:pic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F0003B5D-1E4F-1AFE-271B-7F49A87AD037}"/>
                </a:ext>
              </a:extLst>
            </p:cNvPr>
            <p:cNvSpPr/>
            <p:nvPr/>
          </p:nvSpPr>
          <p:spPr>
            <a:xfrm>
              <a:off x="54513" y="1112061"/>
              <a:ext cx="1813221" cy="1739423"/>
            </a:xfrm>
            <a:prstGeom prst="ellipse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9" name="Picture 14" descr="Imagem gerada">
            <a:extLst>
              <a:ext uri="{FF2B5EF4-FFF2-40B4-BE49-F238E27FC236}">
                <a16:creationId xmlns:a16="http://schemas.microsoft.com/office/drawing/2014/main" id="{E2DF8EF9-56D7-A30A-7D05-06D49EC3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49" y="1954797"/>
            <a:ext cx="3262847" cy="48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182AC1B-A201-E77C-7360-3A6F68B75F6F}"/>
              </a:ext>
            </a:extLst>
          </p:cNvPr>
          <p:cNvGrpSpPr/>
          <p:nvPr/>
        </p:nvGrpSpPr>
        <p:grpSpPr>
          <a:xfrm>
            <a:off x="13536459" y="1945865"/>
            <a:ext cx="6521440" cy="2128462"/>
            <a:chOff x="3667125" y="1945865"/>
            <a:chExt cx="6521440" cy="2128462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10AB394-6BB7-F5A0-9C92-F7D20AD844DA}"/>
                </a:ext>
              </a:extLst>
            </p:cNvPr>
            <p:cNvSpPr txBox="1"/>
            <p:nvPr/>
          </p:nvSpPr>
          <p:spPr>
            <a:xfrm>
              <a:off x="3667125" y="1945865"/>
              <a:ext cx="6521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OBJETIVOS EM GERAL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672AF8D-2F6E-8268-E768-AF9AB7EC3214}"/>
                </a:ext>
              </a:extLst>
            </p:cNvPr>
            <p:cNvSpPr txBox="1"/>
            <p:nvPr/>
          </p:nvSpPr>
          <p:spPr>
            <a:xfrm>
              <a:off x="3723195" y="2873998"/>
              <a:ext cx="6459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solidFill>
                    <a:schemeClr val="bg1"/>
                  </a:solidFill>
                </a:rPr>
                <a:t>Desenvolver um site que seja aprovado pelo seu </a:t>
              </a:r>
              <a:r>
                <a:rPr lang="pt-BR" b="1" dirty="0">
                  <a:solidFill>
                    <a:srgbClr val="FF0000"/>
                  </a:solidFill>
                </a:rPr>
                <a:t>design interativo e visualmente rico </a:t>
              </a:r>
              <a:r>
                <a:rPr lang="pt-BR" dirty="0">
                  <a:solidFill>
                    <a:schemeClr val="bg1"/>
                  </a:solidFill>
                </a:rPr>
                <a:t>sobre a mitologia japonesa para aumentar ainda mais os interessados nesse assunto, utilizando todos os conhecimentos fornecidos pelo curso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7C7AA2-6333-4939-8CB1-F5D85856934D}"/>
              </a:ext>
            </a:extLst>
          </p:cNvPr>
          <p:cNvGrpSpPr/>
          <p:nvPr/>
        </p:nvGrpSpPr>
        <p:grpSpPr>
          <a:xfrm>
            <a:off x="7730959" y="8223"/>
            <a:ext cx="4471732" cy="6903579"/>
            <a:chOff x="7730959" y="8223"/>
            <a:chExt cx="4471732" cy="6903579"/>
          </a:xfrm>
        </p:grpSpPr>
        <p:sp>
          <p:nvSpPr>
            <p:cNvPr id="1032" name="Retângulo 1031">
              <a:extLst>
                <a:ext uri="{FF2B5EF4-FFF2-40B4-BE49-F238E27FC236}">
                  <a16:creationId xmlns:a16="http://schemas.microsoft.com/office/drawing/2014/main" id="{8E988232-E258-6EFF-1AF1-628FDE34C765}"/>
                </a:ext>
              </a:extLst>
            </p:cNvPr>
            <p:cNvSpPr/>
            <p:nvPr/>
          </p:nvSpPr>
          <p:spPr>
            <a:xfrm>
              <a:off x="7730959" y="8223"/>
              <a:ext cx="4471732" cy="69035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5" name="Elipse 1034">
              <a:extLst>
                <a:ext uri="{FF2B5EF4-FFF2-40B4-BE49-F238E27FC236}">
                  <a16:creationId xmlns:a16="http://schemas.microsoft.com/office/drawing/2014/main" id="{960D518C-698E-7053-7725-0D6FDEEEC717}"/>
                </a:ext>
              </a:extLst>
            </p:cNvPr>
            <p:cNvSpPr/>
            <p:nvPr/>
          </p:nvSpPr>
          <p:spPr>
            <a:xfrm>
              <a:off x="9936428" y="1134501"/>
              <a:ext cx="2105556" cy="210555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66E830BC-AB97-D03D-12D0-35BF39223A71}"/>
              </a:ext>
            </a:extLst>
          </p:cNvPr>
          <p:cNvGrpSpPr/>
          <p:nvPr/>
        </p:nvGrpSpPr>
        <p:grpSpPr>
          <a:xfrm>
            <a:off x="8005007" y="-8933"/>
            <a:ext cx="4451862" cy="6866932"/>
            <a:chOff x="8005007" y="-8933"/>
            <a:chExt cx="4451862" cy="6866932"/>
          </a:xfrm>
        </p:grpSpPr>
        <p:pic>
          <p:nvPicPr>
            <p:cNvPr id="13" name="Imagem 12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34E9CF28-80B5-63FE-3314-A63FFF9D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660" y="1519429"/>
              <a:ext cx="3854209" cy="5338570"/>
            </a:xfrm>
            <a:prstGeom prst="rect">
              <a:avLst/>
            </a:prstGeom>
          </p:spPr>
        </p:pic>
        <p:pic>
          <p:nvPicPr>
            <p:cNvPr id="42" name="Imagem 41" descr="Ícone&#10;&#10;O conteúdo gerado por IA pode estar incorreto.">
              <a:extLst>
                <a:ext uri="{FF2B5EF4-FFF2-40B4-BE49-F238E27FC236}">
                  <a16:creationId xmlns:a16="http://schemas.microsoft.com/office/drawing/2014/main" id="{7846A74E-778B-526E-D96C-91487759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007" y="9936"/>
              <a:ext cx="953877" cy="2317111"/>
            </a:xfrm>
            <a:prstGeom prst="rect">
              <a:avLst/>
            </a:prstGeom>
          </p:spPr>
        </p:pic>
        <p:pic>
          <p:nvPicPr>
            <p:cNvPr id="33" name="Imagem 32" descr="Ícone&#10;&#10;O conteúdo gerado por IA pode estar incorreto.">
              <a:extLst>
                <a:ext uri="{FF2B5EF4-FFF2-40B4-BE49-F238E27FC236}">
                  <a16:creationId xmlns:a16="http://schemas.microsoft.com/office/drawing/2014/main" id="{B5F38B2D-004F-B96F-BFC8-8F8BA958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311" y="-8933"/>
              <a:ext cx="737918" cy="1792514"/>
            </a:xfrm>
            <a:prstGeom prst="rect">
              <a:avLst/>
            </a:prstGeom>
          </p:spPr>
        </p:pic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F1257DE-19B7-482A-AAD9-92D7414D8153}"/>
              </a:ext>
            </a:extLst>
          </p:cNvPr>
          <p:cNvGrpSpPr/>
          <p:nvPr/>
        </p:nvGrpSpPr>
        <p:grpSpPr>
          <a:xfrm>
            <a:off x="-150016" y="6958489"/>
            <a:ext cx="12192000" cy="6841554"/>
            <a:chOff x="0" y="8223"/>
            <a:chExt cx="12192000" cy="6841554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494941C-C9D2-4D78-9E95-7FE8B5F157E5}"/>
                </a:ext>
              </a:extLst>
            </p:cNvPr>
            <p:cNvSpPr/>
            <p:nvPr/>
          </p:nvSpPr>
          <p:spPr>
            <a:xfrm>
              <a:off x="0" y="8223"/>
              <a:ext cx="12192000" cy="6841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8B39ED1-C001-4F36-8B50-6097B72DF626}"/>
                </a:ext>
              </a:extLst>
            </p:cNvPr>
            <p:cNvSpPr/>
            <p:nvPr/>
          </p:nvSpPr>
          <p:spPr>
            <a:xfrm>
              <a:off x="294765" y="489281"/>
              <a:ext cx="3537749" cy="35377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5D3E2CC8-387F-4FEC-874F-C03722234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9035" y="887324"/>
            <a:ext cx="4910314" cy="5248442"/>
          </a:xfrm>
          <a:prstGeom prst="rect">
            <a:avLst/>
          </a:prstGeom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A4BB5A85-8AE5-49F8-A042-BA9C6F539CDA}"/>
              </a:ext>
            </a:extLst>
          </p:cNvPr>
          <p:cNvSpPr txBox="1"/>
          <p:nvPr/>
        </p:nvSpPr>
        <p:spPr>
          <a:xfrm>
            <a:off x="4221176" y="-4286730"/>
            <a:ext cx="3140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神話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42E2B76-DD83-46FB-B54C-21B7AA61E87C}"/>
              </a:ext>
            </a:extLst>
          </p:cNvPr>
          <p:cNvGrpSpPr/>
          <p:nvPr/>
        </p:nvGrpSpPr>
        <p:grpSpPr>
          <a:xfrm>
            <a:off x="5665276" y="6978082"/>
            <a:ext cx="6570329" cy="6940830"/>
            <a:chOff x="5665276" y="8223"/>
            <a:chExt cx="6570329" cy="6940830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9708CBBD-2528-4548-88BE-6DBB48A77430}"/>
                </a:ext>
              </a:extLst>
            </p:cNvPr>
            <p:cNvSpPr/>
            <p:nvPr/>
          </p:nvSpPr>
          <p:spPr>
            <a:xfrm>
              <a:off x="5665276" y="8223"/>
              <a:ext cx="6570329" cy="69408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3E3CB0BA-CA67-4E1B-A1D2-529ABC0D244A}"/>
                </a:ext>
              </a:extLst>
            </p:cNvPr>
            <p:cNvGrpSpPr/>
            <p:nvPr/>
          </p:nvGrpSpPr>
          <p:grpSpPr>
            <a:xfrm>
              <a:off x="5806139" y="1523630"/>
              <a:ext cx="6121019" cy="2109495"/>
              <a:chOff x="5775659" y="1106050"/>
              <a:chExt cx="6121019" cy="2109495"/>
            </a:xfrm>
          </p:grpSpPr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1839B7C7-073B-4B18-8E4B-13053319B06E}"/>
                  </a:ext>
                </a:extLst>
              </p:cNvPr>
              <p:cNvSpPr txBox="1"/>
              <p:nvPr/>
            </p:nvSpPr>
            <p:spPr>
              <a:xfrm>
                <a:off x="5775659" y="1106050"/>
                <a:ext cx="60388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0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JUSTIFICATIVA SOCIAL</a:t>
                </a:r>
              </a:p>
            </p:txBody>
          </p: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DC793D3D-711C-4F44-ABC4-FABE77C711A3}"/>
                  </a:ext>
                </a:extLst>
              </p:cNvPr>
              <p:cNvSpPr txBox="1"/>
              <p:nvPr/>
            </p:nvSpPr>
            <p:spPr>
              <a:xfrm>
                <a:off x="5775659" y="2015216"/>
                <a:ext cx="61210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</a:rPr>
                  <a:t>A mitologia desempenha um papel fundamental na formação da identidade cultural de uma sociedade, com isso, o estudo da mitologia japonesa num contexto social inclui vários pontos importantes:</a:t>
                </a:r>
              </a:p>
            </p:txBody>
          </p:sp>
        </p:grp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C6A5EE3E-1BB5-4485-940F-17BA3A9A99AD}"/>
                </a:ext>
              </a:extLst>
            </p:cNvPr>
            <p:cNvSpPr/>
            <p:nvPr/>
          </p:nvSpPr>
          <p:spPr>
            <a:xfrm>
              <a:off x="6113091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Transmissão de valores e normas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FAC23096-0ECE-4DDC-9ADD-92D994142320}"/>
                </a:ext>
              </a:extLst>
            </p:cNvPr>
            <p:cNvSpPr/>
            <p:nvPr/>
          </p:nvSpPr>
          <p:spPr>
            <a:xfrm>
              <a:off x="8031767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Construção da identidade cultural</a:t>
              </a: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42271988-302A-4701-8C1A-52892AA28753}"/>
                </a:ext>
              </a:extLst>
            </p:cNvPr>
            <p:cNvSpPr/>
            <p:nvPr/>
          </p:nvSpPr>
          <p:spPr>
            <a:xfrm>
              <a:off x="9950443" y="4030039"/>
              <a:ext cx="16774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Explicação do mundo e da existência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3BC23E8A-3603-41BC-BCE4-9EBC74169322}"/>
                </a:ext>
              </a:extLst>
            </p:cNvPr>
            <p:cNvSpPr/>
            <p:nvPr/>
          </p:nvSpPr>
          <p:spPr>
            <a:xfrm>
              <a:off x="7806074" y="4021854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9749B5CB-33CA-4D12-B06B-CDBAB7BD5C33}"/>
                </a:ext>
              </a:extLst>
            </p:cNvPr>
            <p:cNvSpPr/>
            <p:nvPr/>
          </p:nvSpPr>
          <p:spPr>
            <a:xfrm>
              <a:off x="9748653" y="4020073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058ED4D4-13CA-4590-A661-D6AFBE190355}"/>
                </a:ext>
              </a:extLst>
            </p:cNvPr>
            <p:cNvSpPr/>
            <p:nvPr/>
          </p:nvSpPr>
          <p:spPr>
            <a:xfrm>
              <a:off x="7100877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Inspiração da arte e cultura</a:t>
              </a: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C9B48AF4-9334-4990-B365-4693AB73002F}"/>
                </a:ext>
              </a:extLst>
            </p:cNvPr>
            <p:cNvSpPr/>
            <p:nvPr/>
          </p:nvSpPr>
          <p:spPr>
            <a:xfrm>
              <a:off x="9019553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Preservação cultural</a:t>
              </a:r>
            </a:p>
          </p:txBody>
        </p:sp>
        <p:sp>
          <p:nvSpPr>
            <p:cNvPr id="77" name="Retângulo: Cantos Arredondados 76">
              <a:extLst>
                <a:ext uri="{FF2B5EF4-FFF2-40B4-BE49-F238E27FC236}">
                  <a16:creationId xmlns:a16="http://schemas.microsoft.com/office/drawing/2014/main" id="{7A961F03-9D20-4B0A-AFE7-C34579C6B3DE}"/>
                </a:ext>
              </a:extLst>
            </p:cNvPr>
            <p:cNvSpPr/>
            <p:nvPr/>
          </p:nvSpPr>
          <p:spPr>
            <a:xfrm>
              <a:off x="8793860" y="5525287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3475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E7A8CE98-184E-265F-A5B0-A9DD1F72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478" y="1238864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CA1D7EF-F3D2-A1FB-C01C-C0563D50E6AF}"/>
              </a:ext>
            </a:extLst>
          </p:cNvPr>
          <p:cNvGrpSpPr/>
          <p:nvPr/>
        </p:nvGrpSpPr>
        <p:grpSpPr>
          <a:xfrm>
            <a:off x="-2785" y="-29028"/>
            <a:ext cx="12194786" cy="6895250"/>
            <a:chOff x="-1930163" y="-37250"/>
            <a:chExt cx="14122163" cy="6895250"/>
          </a:xfrm>
        </p:grpSpPr>
        <p:pic>
          <p:nvPicPr>
            <p:cNvPr id="62" name="Picture 10" descr="Beautiful Japanese landscapes to visit before you die">
              <a:extLst>
                <a:ext uri="{FF2B5EF4-FFF2-40B4-BE49-F238E27FC236}">
                  <a16:creationId xmlns:a16="http://schemas.microsoft.com/office/drawing/2014/main" id="{5BBCAA89-15C2-C968-7C5C-88CE19FCA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9216" y="1"/>
              <a:ext cx="1412121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181F7E39-89DD-DB70-FD42-0E6D6163DD9B}"/>
                </a:ext>
              </a:extLst>
            </p:cNvPr>
            <p:cNvSpPr/>
            <p:nvPr/>
          </p:nvSpPr>
          <p:spPr>
            <a:xfrm>
              <a:off x="-1930163" y="-37250"/>
              <a:ext cx="14122163" cy="6895250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918538F-EA80-F40E-7256-BCC59BC2C5D6}"/>
              </a:ext>
            </a:extLst>
          </p:cNvPr>
          <p:cNvSpPr txBox="1"/>
          <p:nvPr/>
        </p:nvSpPr>
        <p:spPr>
          <a:xfrm>
            <a:off x="252787" y="-3510074"/>
            <a:ext cx="634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pt-BR" dirty="0"/>
              <a:t>OBJETIVOS ESPECÍFICOS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569D27-1C52-B6CC-86E6-A912BF587F17}"/>
              </a:ext>
            </a:extLst>
          </p:cNvPr>
          <p:cNvSpPr txBox="1"/>
          <p:nvPr/>
        </p:nvSpPr>
        <p:spPr>
          <a:xfrm>
            <a:off x="339071" y="-2693474"/>
            <a:ext cx="473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Além do nosso objetivo em geral, o propósito de nosso projeto se divide em alguns tópicos:</a:t>
            </a:r>
          </a:p>
        </p:txBody>
      </p:sp>
      <p:pic>
        <p:nvPicPr>
          <p:cNvPr id="19" name="Imagem 18" descr="Flor cor de rosa&#10;&#10;O conteúdo gerado por IA pode estar incorreto.">
            <a:extLst>
              <a:ext uri="{FF2B5EF4-FFF2-40B4-BE49-F238E27FC236}">
                <a16:creationId xmlns:a16="http://schemas.microsoft.com/office/drawing/2014/main" id="{DDEDCD81-9E7D-9758-9D9C-F2C8EBA70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7962">
            <a:off x="-4260581" y="-4591428"/>
            <a:ext cx="4130410" cy="413041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7A79EC-DA1D-8E0A-8906-3AC27366869B}"/>
              </a:ext>
            </a:extLst>
          </p:cNvPr>
          <p:cNvSpPr txBox="1"/>
          <p:nvPr/>
        </p:nvSpPr>
        <p:spPr>
          <a:xfrm>
            <a:off x="-9135694" y="3335663"/>
            <a:ext cx="2451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Estudar</a:t>
            </a:r>
            <a:r>
              <a:rPr lang="pt-BR" dirty="0">
                <a:solidFill>
                  <a:schemeClr val="bg1"/>
                </a:solidFill>
              </a:rPr>
              <a:t> conteúdos sobre a </a:t>
            </a:r>
            <a:r>
              <a:rPr lang="pt-BR" b="1" dirty="0">
                <a:solidFill>
                  <a:srgbClr val="FF0000"/>
                </a:solidFill>
              </a:rPr>
              <a:t>mitologia japonesa </a:t>
            </a:r>
            <a:r>
              <a:rPr lang="pt-BR" dirty="0">
                <a:solidFill>
                  <a:schemeClr val="bg1"/>
                </a:solidFill>
              </a:rPr>
              <a:t>focando no mito da </a:t>
            </a:r>
            <a:r>
              <a:rPr lang="pt-BR" b="1" dirty="0">
                <a:solidFill>
                  <a:schemeClr val="bg1"/>
                </a:solidFill>
              </a:rPr>
              <a:t>criação do mundo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64E5572-D9FE-4C4A-671C-C2E548B0E7D5}"/>
              </a:ext>
            </a:extLst>
          </p:cNvPr>
          <p:cNvSpPr txBox="1"/>
          <p:nvPr/>
        </p:nvSpPr>
        <p:spPr>
          <a:xfrm>
            <a:off x="-6208031" y="3426866"/>
            <a:ext cx="1751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Criar ilustrações e animações em </a:t>
            </a:r>
            <a:r>
              <a:rPr lang="pt-BR" b="1" dirty="0">
                <a:solidFill>
                  <a:srgbClr val="FF0000"/>
                </a:solidFill>
              </a:rPr>
              <a:t>Pixel Art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77D911-7D6F-A8AC-C418-52CEC2DC15FB}"/>
              </a:ext>
            </a:extLst>
          </p:cNvPr>
          <p:cNvSpPr txBox="1"/>
          <p:nvPr/>
        </p:nvSpPr>
        <p:spPr>
          <a:xfrm>
            <a:off x="-3888330" y="3429000"/>
            <a:ext cx="2227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Desenvolver um </a:t>
            </a:r>
            <a:r>
              <a:rPr lang="pt-BR" b="1" dirty="0">
                <a:solidFill>
                  <a:srgbClr val="FF0000"/>
                </a:solidFill>
              </a:rPr>
              <a:t>site </a:t>
            </a:r>
            <a:r>
              <a:rPr lang="pt-BR" dirty="0">
                <a:solidFill>
                  <a:schemeClr val="bg1"/>
                </a:solidFill>
              </a:rPr>
              <a:t>utilizando HTML, CSS e Javascript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05C0A9B-74C2-DB55-1D0A-C2C965BC5D82}"/>
              </a:ext>
            </a:extLst>
          </p:cNvPr>
          <p:cNvSpPr txBox="1"/>
          <p:nvPr/>
        </p:nvSpPr>
        <p:spPr>
          <a:xfrm>
            <a:off x="-9126935" y="5151960"/>
            <a:ext cx="2306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Aplicar </a:t>
            </a:r>
            <a:r>
              <a:rPr lang="pt-BR" b="1" dirty="0">
                <a:solidFill>
                  <a:srgbClr val="FF0000"/>
                </a:solidFill>
              </a:rPr>
              <a:t>técnicas de animação </a:t>
            </a:r>
            <a:r>
              <a:rPr lang="pt-BR" dirty="0">
                <a:solidFill>
                  <a:schemeClr val="bg1"/>
                </a:solidFill>
              </a:rPr>
              <a:t>com CSS e bibliotecas Javascript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50CCAA4-EA34-2980-1114-2B10D9E5D5FC}"/>
              </a:ext>
            </a:extLst>
          </p:cNvPr>
          <p:cNvSpPr txBox="1"/>
          <p:nvPr/>
        </p:nvSpPr>
        <p:spPr>
          <a:xfrm>
            <a:off x="-6474814" y="5093629"/>
            <a:ext cx="2227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Promover a integração entre </a:t>
            </a:r>
            <a:r>
              <a:rPr lang="pt-BR" b="1" dirty="0">
                <a:solidFill>
                  <a:srgbClr val="FF0000"/>
                </a:solidFill>
              </a:rPr>
              <a:t>design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programação </a:t>
            </a:r>
            <a:r>
              <a:rPr lang="pt-BR" b="1" dirty="0">
                <a:solidFill>
                  <a:schemeClr val="bg1"/>
                </a:solidFill>
              </a:rPr>
              <a:t>e</a:t>
            </a:r>
            <a:r>
              <a:rPr lang="pt-BR" b="1" dirty="0">
                <a:solidFill>
                  <a:srgbClr val="FF0000"/>
                </a:solidFill>
              </a:rPr>
              <a:t> cultura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F57510C-0751-0000-A426-6C4B030922DB}"/>
              </a:ext>
            </a:extLst>
          </p:cNvPr>
          <p:cNvSpPr txBox="1"/>
          <p:nvPr/>
        </p:nvSpPr>
        <p:spPr>
          <a:xfrm>
            <a:off x="-3898642" y="5014727"/>
            <a:ext cx="2155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Estimular o interesse por narrativas mitológicas e pela </a:t>
            </a:r>
            <a:r>
              <a:rPr lang="pt-BR" b="1" dirty="0">
                <a:solidFill>
                  <a:srgbClr val="FF0000"/>
                </a:solidFill>
              </a:rPr>
              <a:t>cultura japonesa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08F8F07-081D-6B65-EC2D-36BC12BD9C29}"/>
              </a:ext>
            </a:extLst>
          </p:cNvPr>
          <p:cNvSpPr/>
          <p:nvPr/>
        </p:nvSpPr>
        <p:spPr>
          <a:xfrm>
            <a:off x="-6577021" y="3333528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54BF823-B70B-ADDC-F7DD-96BC06548E59}"/>
              </a:ext>
            </a:extLst>
          </p:cNvPr>
          <p:cNvSpPr/>
          <p:nvPr/>
        </p:nvSpPr>
        <p:spPr>
          <a:xfrm>
            <a:off x="-4141606" y="3335663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02F157E-7657-A6E5-8C1B-D72350FEF9F2}"/>
              </a:ext>
            </a:extLst>
          </p:cNvPr>
          <p:cNvSpPr/>
          <p:nvPr/>
        </p:nvSpPr>
        <p:spPr>
          <a:xfrm>
            <a:off x="-6580606" y="5093629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2400CDA-CC4B-0586-F0D3-6B529323358F}"/>
              </a:ext>
            </a:extLst>
          </p:cNvPr>
          <p:cNvSpPr/>
          <p:nvPr/>
        </p:nvSpPr>
        <p:spPr>
          <a:xfrm>
            <a:off x="-4145191" y="5095764"/>
            <a:ext cx="5384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4EF834B-4575-41A6-9E1F-4C80E45356AC}"/>
              </a:ext>
            </a:extLst>
          </p:cNvPr>
          <p:cNvGrpSpPr/>
          <p:nvPr/>
        </p:nvGrpSpPr>
        <p:grpSpPr>
          <a:xfrm>
            <a:off x="0" y="8223"/>
            <a:ext cx="12192000" cy="6841554"/>
            <a:chOff x="0" y="8223"/>
            <a:chExt cx="12192000" cy="684155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0B61B29-CAAA-481A-9E0C-8A88D5AACB2D}"/>
                </a:ext>
              </a:extLst>
            </p:cNvPr>
            <p:cNvSpPr/>
            <p:nvPr/>
          </p:nvSpPr>
          <p:spPr>
            <a:xfrm>
              <a:off x="0" y="8223"/>
              <a:ext cx="12192000" cy="6841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A323B13-A3DE-4530-9E3B-E19AAD21233D}"/>
                </a:ext>
              </a:extLst>
            </p:cNvPr>
            <p:cNvSpPr/>
            <p:nvPr/>
          </p:nvSpPr>
          <p:spPr>
            <a:xfrm>
              <a:off x="294765" y="489281"/>
              <a:ext cx="3537749" cy="35377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0A16392-068B-449A-9C97-D61843F8C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" y="1051502"/>
            <a:ext cx="4910314" cy="5248442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9B29410-435C-4B9C-BED4-0EF78CCFB82B}"/>
              </a:ext>
            </a:extLst>
          </p:cNvPr>
          <p:cNvSpPr txBox="1"/>
          <p:nvPr/>
        </p:nvSpPr>
        <p:spPr>
          <a:xfrm>
            <a:off x="4221176" y="726017"/>
            <a:ext cx="3140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神話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FEA0504-5908-4A74-87A9-76A7DFF37682}"/>
              </a:ext>
            </a:extLst>
          </p:cNvPr>
          <p:cNvGrpSpPr/>
          <p:nvPr/>
        </p:nvGrpSpPr>
        <p:grpSpPr>
          <a:xfrm>
            <a:off x="13046162" y="8223"/>
            <a:ext cx="4471732" cy="6903579"/>
            <a:chOff x="7730959" y="8223"/>
            <a:chExt cx="4471732" cy="6903579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90C20F06-86CE-439D-804B-95AD6E2C6B69}"/>
                </a:ext>
              </a:extLst>
            </p:cNvPr>
            <p:cNvSpPr/>
            <p:nvPr/>
          </p:nvSpPr>
          <p:spPr>
            <a:xfrm>
              <a:off x="7730959" y="8223"/>
              <a:ext cx="4471732" cy="69035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8B7D7D2-FBD0-4AF0-B97F-82CC91FFBB61}"/>
                </a:ext>
              </a:extLst>
            </p:cNvPr>
            <p:cNvSpPr/>
            <p:nvPr/>
          </p:nvSpPr>
          <p:spPr>
            <a:xfrm>
              <a:off x="9936428" y="1134501"/>
              <a:ext cx="2105556" cy="210555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66E830BC-AB97-D03D-12D0-35BF39223A71}"/>
              </a:ext>
            </a:extLst>
          </p:cNvPr>
          <p:cNvGrpSpPr/>
          <p:nvPr/>
        </p:nvGrpSpPr>
        <p:grpSpPr>
          <a:xfrm>
            <a:off x="15131256" y="-8933"/>
            <a:ext cx="4451862" cy="6866932"/>
            <a:chOff x="8005007" y="-8933"/>
            <a:chExt cx="4451862" cy="6866932"/>
          </a:xfrm>
        </p:grpSpPr>
        <p:pic>
          <p:nvPicPr>
            <p:cNvPr id="13" name="Imagem 12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34E9CF28-80B5-63FE-3314-A63FFF9D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660" y="1519429"/>
              <a:ext cx="3854209" cy="5338570"/>
            </a:xfrm>
            <a:prstGeom prst="rect">
              <a:avLst/>
            </a:prstGeom>
          </p:spPr>
        </p:pic>
        <p:pic>
          <p:nvPicPr>
            <p:cNvPr id="42" name="Imagem 41" descr="Ícone&#10;&#10;O conteúdo gerado por IA pode estar incorreto.">
              <a:extLst>
                <a:ext uri="{FF2B5EF4-FFF2-40B4-BE49-F238E27FC236}">
                  <a16:creationId xmlns:a16="http://schemas.microsoft.com/office/drawing/2014/main" id="{7846A74E-778B-526E-D96C-91487759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007" y="9936"/>
              <a:ext cx="953877" cy="2317111"/>
            </a:xfrm>
            <a:prstGeom prst="rect">
              <a:avLst/>
            </a:prstGeom>
          </p:spPr>
        </p:pic>
        <p:pic>
          <p:nvPicPr>
            <p:cNvPr id="33" name="Imagem 32" descr="Ícone&#10;&#10;O conteúdo gerado por IA pode estar incorreto.">
              <a:extLst>
                <a:ext uri="{FF2B5EF4-FFF2-40B4-BE49-F238E27FC236}">
                  <a16:creationId xmlns:a16="http://schemas.microsoft.com/office/drawing/2014/main" id="{B5F38B2D-004F-B96F-BFC8-8F8BA958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311" y="-8933"/>
              <a:ext cx="737918" cy="1792514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AC64C82-F06B-406A-88D9-5E304BDD59E4}"/>
              </a:ext>
            </a:extLst>
          </p:cNvPr>
          <p:cNvGrpSpPr/>
          <p:nvPr/>
        </p:nvGrpSpPr>
        <p:grpSpPr>
          <a:xfrm>
            <a:off x="5665276" y="8223"/>
            <a:ext cx="6570329" cy="6940830"/>
            <a:chOff x="5665276" y="8223"/>
            <a:chExt cx="6570329" cy="6940830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E3E15724-FABE-41AB-8FFB-7BC5CB131063}"/>
                </a:ext>
              </a:extLst>
            </p:cNvPr>
            <p:cNvSpPr/>
            <p:nvPr/>
          </p:nvSpPr>
          <p:spPr>
            <a:xfrm>
              <a:off x="5665276" y="8223"/>
              <a:ext cx="6570329" cy="69408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C82CDA92-6169-493A-8A55-2D02EE127DCB}"/>
                </a:ext>
              </a:extLst>
            </p:cNvPr>
            <p:cNvGrpSpPr/>
            <p:nvPr/>
          </p:nvGrpSpPr>
          <p:grpSpPr>
            <a:xfrm>
              <a:off x="5806139" y="1523630"/>
              <a:ext cx="6121019" cy="2109495"/>
              <a:chOff x="5775659" y="1106050"/>
              <a:chExt cx="6121019" cy="2109495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B95AC15-957B-463A-B86F-3ED6B554E1D6}"/>
                  </a:ext>
                </a:extLst>
              </p:cNvPr>
              <p:cNvSpPr txBox="1"/>
              <p:nvPr/>
            </p:nvSpPr>
            <p:spPr>
              <a:xfrm>
                <a:off x="5775659" y="1106050"/>
                <a:ext cx="60388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0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JUSTIFICATIVA SOCIAL</a:t>
                </a:r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E4E65B96-B856-41BE-8801-F3813F3953C9}"/>
                  </a:ext>
                </a:extLst>
              </p:cNvPr>
              <p:cNvSpPr txBox="1"/>
              <p:nvPr/>
            </p:nvSpPr>
            <p:spPr>
              <a:xfrm>
                <a:off x="5775659" y="2015216"/>
                <a:ext cx="61210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</a:rPr>
                  <a:t>A mitologia desempenha um papel fundamental na formação da identidade cultural de uma sociedade, com isso, o estudo da mitologia japonesa num contexto social inclui vários pontos importantes:</a:t>
                </a:r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C48390B-8065-48C7-B8ED-DB20CCAF5E3A}"/>
                </a:ext>
              </a:extLst>
            </p:cNvPr>
            <p:cNvSpPr/>
            <p:nvPr/>
          </p:nvSpPr>
          <p:spPr>
            <a:xfrm>
              <a:off x="6113091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Transmissão de valores e normas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5979A469-960B-434B-9E14-9AAF8B1D3B48}"/>
                </a:ext>
              </a:extLst>
            </p:cNvPr>
            <p:cNvSpPr/>
            <p:nvPr/>
          </p:nvSpPr>
          <p:spPr>
            <a:xfrm>
              <a:off x="8031767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Construção da identidade cultural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A2396AE-26AE-4341-B7B6-AB95663587C2}"/>
                </a:ext>
              </a:extLst>
            </p:cNvPr>
            <p:cNvSpPr/>
            <p:nvPr/>
          </p:nvSpPr>
          <p:spPr>
            <a:xfrm>
              <a:off x="9950443" y="4030039"/>
              <a:ext cx="16774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Explicação do mundo e da existência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EBAFCF87-505F-444B-AE91-470A6258E970}"/>
                </a:ext>
              </a:extLst>
            </p:cNvPr>
            <p:cNvSpPr/>
            <p:nvPr/>
          </p:nvSpPr>
          <p:spPr>
            <a:xfrm>
              <a:off x="7806074" y="4021854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98FCBFB7-3F66-4B02-95AA-3F71A3048D5B}"/>
                </a:ext>
              </a:extLst>
            </p:cNvPr>
            <p:cNvSpPr/>
            <p:nvPr/>
          </p:nvSpPr>
          <p:spPr>
            <a:xfrm>
              <a:off x="9748653" y="4020073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55A33EA-D9BB-4C22-9185-37F0859EEAFC}"/>
                </a:ext>
              </a:extLst>
            </p:cNvPr>
            <p:cNvSpPr/>
            <p:nvPr/>
          </p:nvSpPr>
          <p:spPr>
            <a:xfrm>
              <a:off x="7100877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Inspiração da arte e cultura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2EE87D4-140C-425A-B431-8DBBDEC46396}"/>
                </a:ext>
              </a:extLst>
            </p:cNvPr>
            <p:cNvSpPr/>
            <p:nvPr/>
          </p:nvSpPr>
          <p:spPr>
            <a:xfrm>
              <a:off x="9019553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Preservação cultural</a:t>
              </a: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67DB1051-D7A6-4C3A-84AF-8CABEA2488B9}"/>
                </a:ext>
              </a:extLst>
            </p:cNvPr>
            <p:cNvSpPr/>
            <p:nvPr/>
          </p:nvSpPr>
          <p:spPr>
            <a:xfrm>
              <a:off x="8793860" y="5525287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1238379-53DB-72B8-E13D-ED1DB25EECA1}"/>
              </a:ext>
            </a:extLst>
          </p:cNvPr>
          <p:cNvGrpSpPr/>
          <p:nvPr/>
        </p:nvGrpSpPr>
        <p:grpSpPr>
          <a:xfrm>
            <a:off x="-7257200" y="0"/>
            <a:ext cx="6972347" cy="6858000"/>
            <a:chOff x="0" y="0"/>
            <a:chExt cx="6972347" cy="685800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6757E12-F0AC-F894-EACF-2A93C0430C2C}"/>
                </a:ext>
              </a:extLst>
            </p:cNvPr>
            <p:cNvSpPr/>
            <p:nvPr/>
          </p:nvSpPr>
          <p:spPr>
            <a:xfrm>
              <a:off x="0" y="0"/>
              <a:ext cx="6972347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73A53AE-0980-EB51-B333-4957EACB9980}"/>
                </a:ext>
              </a:extLst>
            </p:cNvPr>
            <p:cNvSpPr txBox="1"/>
            <p:nvPr/>
          </p:nvSpPr>
          <p:spPr>
            <a:xfrm>
              <a:off x="213517" y="1877573"/>
              <a:ext cx="65069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JUSTIFICATIVA DA ÁREA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EE5E93-130D-EE86-2B4E-2AC7EE7D7DA9}"/>
              </a:ext>
            </a:extLst>
          </p:cNvPr>
          <p:cNvSpPr txBox="1"/>
          <p:nvPr/>
        </p:nvSpPr>
        <p:spPr>
          <a:xfrm>
            <a:off x="213517" y="7496244"/>
            <a:ext cx="6506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Apesar de a internet ter se tornado uma fonte fácil e infinita de conhecimento, é inegável que muitos jovens atualmente não se interessem muito por tradições e culturas antigas, por isso, criar um site visualmente agradável, com elementos interativos e animações pode ser muito útil na propagação do folclore japonês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Imagem 2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EC80F5E-447C-18A3-24CF-8BC853A0D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5472171" y="7945471"/>
            <a:ext cx="2819706" cy="284139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81A34D8-EF9F-09DD-1168-E49BA247213E}"/>
              </a:ext>
            </a:extLst>
          </p:cNvPr>
          <p:cNvGrpSpPr/>
          <p:nvPr/>
        </p:nvGrpSpPr>
        <p:grpSpPr>
          <a:xfrm>
            <a:off x="6944858" y="8439985"/>
            <a:ext cx="5295442" cy="6906905"/>
            <a:chOff x="6944858" y="-40682"/>
            <a:chExt cx="5295442" cy="6906905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5699C7A-4BF6-2565-832E-F5EE9673EF73}"/>
                </a:ext>
              </a:extLst>
            </p:cNvPr>
            <p:cNvSpPr/>
            <p:nvPr/>
          </p:nvSpPr>
          <p:spPr>
            <a:xfrm>
              <a:off x="6944858" y="-40682"/>
              <a:ext cx="5274631" cy="689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17E56E94-2727-6AD0-9276-4B031669C57F}"/>
                </a:ext>
              </a:extLst>
            </p:cNvPr>
            <p:cNvGrpSpPr/>
            <p:nvPr/>
          </p:nvGrpSpPr>
          <p:grpSpPr>
            <a:xfrm>
              <a:off x="7360145" y="8223"/>
              <a:ext cx="4880155" cy="6858000"/>
              <a:chOff x="7360145" y="8223"/>
              <a:chExt cx="4880155" cy="6858000"/>
            </a:xfrm>
          </p:grpSpPr>
          <p:pic>
            <p:nvPicPr>
              <p:cNvPr id="27" name="Imagem 26" descr="Flor cor de rosa&#10;&#10;O conteúdo gerado por IA pode estar incorreto.">
                <a:extLst>
                  <a:ext uri="{FF2B5EF4-FFF2-40B4-BE49-F238E27FC236}">
                    <a16:creationId xmlns:a16="http://schemas.microsoft.com/office/drawing/2014/main" id="{686A2537-9D5F-4F4F-BDD2-2A0B6311F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2354">
                <a:off x="7360145" y="89441"/>
                <a:ext cx="4533102" cy="3782307"/>
              </a:xfrm>
              <a:prstGeom prst="rect">
                <a:avLst/>
              </a:prstGeom>
            </p:spPr>
          </p:pic>
          <p:pic>
            <p:nvPicPr>
              <p:cNvPr id="28" name="Imagem 27" descr="Desenho de menina com vestido rosa&#10;&#10;O conteúdo gerado por IA pode estar incorreto.">
                <a:extLst>
                  <a:ext uri="{FF2B5EF4-FFF2-40B4-BE49-F238E27FC236}">
                    <a16:creationId xmlns:a16="http://schemas.microsoft.com/office/drawing/2014/main" id="{05AD6057-28E3-7AB4-3D7D-0AE2B9F38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022" y="8223"/>
                <a:ext cx="4437278" cy="685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77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AAFED41C-81B8-9BC0-D72A-8001019A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32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4EF834B-4575-41A6-9E1F-4C80E45356AC}"/>
              </a:ext>
            </a:extLst>
          </p:cNvPr>
          <p:cNvGrpSpPr/>
          <p:nvPr/>
        </p:nvGrpSpPr>
        <p:grpSpPr>
          <a:xfrm>
            <a:off x="-12787086" y="8223"/>
            <a:ext cx="12192000" cy="6841554"/>
            <a:chOff x="0" y="8223"/>
            <a:chExt cx="12192000" cy="684155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0B61B29-CAAA-481A-9E0C-8A88D5AACB2D}"/>
                </a:ext>
              </a:extLst>
            </p:cNvPr>
            <p:cNvSpPr/>
            <p:nvPr/>
          </p:nvSpPr>
          <p:spPr>
            <a:xfrm>
              <a:off x="0" y="8223"/>
              <a:ext cx="12192000" cy="6841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A323B13-A3DE-4530-9E3B-E19AAD21233D}"/>
                </a:ext>
              </a:extLst>
            </p:cNvPr>
            <p:cNvSpPr/>
            <p:nvPr/>
          </p:nvSpPr>
          <p:spPr>
            <a:xfrm>
              <a:off x="294765" y="489281"/>
              <a:ext cx="3537749" cy="35377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0A16392-068B-449A-9C97-D61843F8C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6872" y="1051502"/>
            <a:ext cx="4910314" cy="5248442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9B29410-435C-4B9C-BED4-0EF78CCFB82B}"/>
              </a:ext>
            </a:extLst>
          </p:cNvPr>
          <p:cNvSpPr txBox="1"/>
          <p:nvPr/>
        </p:nvSpPr>
        <p:spPr>
          <a:xfrm>
            <a:off x="4221176" y="7428443"/>
            <a:ext cx="3140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神話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AC64C82-F06B-406A-88D9-5E304BDD59E4}"/>
              </a:ext>
            </a:extLst>
          </p:cNvPr>
          <p:cNvGrpSpPr/>
          <p:nvPr/>
        </p:nvGrpSpPr>
        <p:grpSpPr>
          <a:xfrm>
            <a:off x="12443448" y="8223"/>
            <a:ext cx="6570329" cy="6940830"/>
            <a:chOff x="5665276" y="8223"/>
            <a:chExt cx="6570329" cy="6940830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E3E15724-FABE-41AB-8FFB-7BC5CB131063}"/>
                </a:ext>
              </a:extLst>
            </p:cNvPr>
            <p:cNvSpPr/>
            <p:nvPr/>
          </p:nvSpPr>
          <p:spPr>
            <a:xfrm>
              <a:off x="5665276" y="8223"/>
              <a:ext cx="6570329" cy="69408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C82CDA92-6169-493A-8A55-2D02EE127DCB}"/>
                </a:ext>
              </a:extLst>
            </p:cNvPr>
            <p:cNvGrpSpPr/>
            <p:nvPr/>
          </p:nvGrpSpPr>
          <p:grpSpPr>
            <a:xfrm>
              <a:off x="5806139" y="1523630"/>
              <a:ext cx="6121019" cy="2109495"/>
              <a:chOff x="5775659" y="1106050"/>
              <a:chExt cx="6121019" cy="2109495"/>
            </a:xfrm>
          </p:grpSpPr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B95AC15-957B-463A-B86F-3ED6B554E1D6}"/>
                  </a:ext>
                </a:extLst>
              </p:cNvPr>
              <p:cNvSpPr txBox="1"/>
              <p:nvPr/>
            </p:nvSpPr>
            <p:spPr>
              <a:xfrm>
                <a:off x="5775659" y="1106050"/>
                <a:ext cx="60388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0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JUSTIFICATIVA SOCIAL</a:t>
                </a:r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E4E65B96-B856-41BE-8801-F3813F3953C9}"/>
                  </a:ext>
                </a:extLst>
              </p:cNvPr>
              <p:cNvSpPr txBox="1"/>
              <p:nvPr/>
            </p:nvSpPr>
            <p:spPr>
              <a:xfrm>
                <a:off x="5775659" y="2015216"/>
                <a:ext cx="61210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</a:rPr>
                  <a:t>A mitologia desempenha um papel fundamental na formação da identidade cultural de uma sociedade, com isso, o estudo da mitologia japonesa num contexto social inclui vários pontos importantes:</a:t>
                </a:r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C48390B-8065-48C7-B8ED-DB20CCAF5E3A}"/>
                </a:ext>
              </a:extLst>
            </p:cNvPr>
            <p:cNvSpPr/>
            <p:nvPr/>
          </p:nvSpPr>
          <p:spPr>
            <a:xfrm>
              <a:off x="6113091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Transmissão de valores e normas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5979A469-960B-434B-9E14-9AAF8B1D3B48}"/>
                </a:ext>
              </a:extLst>
            </p:cNvPr>
            <p:cNvSpPr/>
            <p:nvPr/>
          </p:nvSpPr>
          <p:spPr>
            <a:xfrm>
              <a:off x="8031767" y="4002382"/>
              <a:ext cx="1577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Construção da identidade cultural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A2396AE-26AE-4341-B7B6-AB95663587C2}"/>
                </a:ext>
              </a:extLst>
            </p:cNvPr>
            <p:cNvSpPr/>
            <p:nvPr/>
          </p:nvSpPr>
          <p:spPr>
            <a:xfrm>
              <a:off x="9950443" y="4030039"/>
              <a:ext cx="16774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Explicação do mundo e da existência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EBAFCF87-505F-444B-AE91-470A6258E970}"/>
                </a:ext>
              </a:extLst>
            </p:cNvPr>
            <p:cNvSpPr/>
            <p:nvPr/>
          </p:nvSpPr>
          <p:spPr>
            <a:xfrm>
              <a:off x="7806074" y="4021854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98FCBFB7-3F66-4B02-95AA-3F71A3048D5B}"/>
                </a:ext>
              </a:extLst>
            </p:cNvPr>
            <p:cNvSpPr/>
            <p:nvPr/>
          </p:nvSpPr>
          <p:spPr>
            <a:xfrm>
              <a:off x="9748653" y="4020073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55A33EA-D9BB-4C22-9185-37F0859EEAFC}"/>
                </a:ext>
              </a:extLst>
            </p:cNvPr>
            <p:cNvSpPr/>
            <p:nvPr/>
          </p:nvSpPr>
          <p:spPr>
            <a:xfrm>
              <a:off x="7100877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Inspiração da arte e cultura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2EE87D4-140C-425A-B431-8DBBDEC46396}"/>
                </a:ext>
              </a:extLst>
            </p:cNvPr>
            <p:cNvSpPr/>
            <p:nvPr/>
          </p:nvSpPr>
          <p:spPr>
            <a:xfrm>
              <a:off x="9019553" y="5505815"/>
              <a:ext cx="15773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Preservação cultural</a:t>
              </a: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67DB1051-D7A6-4C3A-84AF-8CABEA2488B9}"/>
                </a:ext>
              </a:extLst>
            </p:cNvPr>
            <p:cNvSpPr/>
            <p:nvPr/>
          </p:nvSpPr>
          <p:spPr>
            <a:xfrm>
              <a:off x="8793860" y="5525287"/>
              <a:ext cx="45719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8AAE279-767F-C74D-B676-20CFDA62F6AD}"/>
              </a:ext>
            </a:extLst>
          </p:cNvPr>
          <p:cNvGrpSpPr/>
          <p:nvPr/>
        </p:nvGrpSpPr>
        <p:grpSpPr>
          <a:xfrm>
            <a:off x="0" y="0"/>
            <a:ext cx="6972347" cy="6858000"/>
            <a:chOff x="0" y="0"/>
            <a:chExt cx="6972347" cy="6858000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B789FD02-5648-47C3-01BF-A936DC1A674F}"/>
                </a:ext>
              </a:extLst>
            </p:cNvPr>
            <p:cNvSpPr/>
            <p:nvPr/>
          </p:nvSpPr>
          <p:spPr>
            <a:xfrm>
              <a:off x="0" y="0"/>
              <a:ext cx="6972347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C84D069-D300-B02E-DEA2-6AB48C280094}"/>
                </a:ext>
              </a:extLst>
            </p:cNvPr>
            <p:cNvSpPr txBox="1"/>
            <p:nvPr/>
          </p:nvSpPr>
          <p:spPr>
            <a:xfrm>
              <a:off x="213517" y="1877573"/>
              <a:ext cx="65069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JUSTIFICATIVA DA ÁREA</a:t>
              </a: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5A29217-4259-2026-4B2E-30A8ECDEBE65}"/>
              </a:ext>
            </a:extLst>
          </p:cNvPr>
          <p:cNvSpPr txBox="1"/>
          <p:nvPr/>
        </p:nvSpPr>
        <p:spPr>
          <a:xfrm>
            <a:off x="213517" y="2829337"/>
            <a:ext cx="6506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Apesar de a internet ter se tornado uma fonte fácil e infinita de conhecimento, é inegável que muitos jovens atualmente não se interessem muito por tradições e culturas antigas, por isso, criar um site visualmente agradável, com elementos interativos e animações pode ser muito útil na propagação do folclore japonês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2" name="Imagem 4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F9A8C26-CC56-D648-F8F7-3306AA72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248984" y="5210623"/>
            <a:ext cx="2819706" cy="2841397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FC47F48E-EB6B-738A-1AD2-B60561891316}"/>
              </a:ext>
            </a:extLst>
          </p:cNvPr>
          <p:cNvSpPr/>
          <p:nvPr/>
        </p:nvSpPr>
        <p:spPr>
          <a:xfrm>
            <a:off x="-7375977" y="-1"/>
            <a:ext cx="7306185" cy="686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A8F134B-3D15-8DCC-4A5C-54C3AC043267}"/>
              </a:ext>
            </a:extLst>
          </p:cNvPr>
          <p:cNvSpPr txBox="1"/>
          <p:nvPr/>
        </p:nvSpPr>
        <p:spPr>
          <a:xfrm>
            <a:off x="-7172103" y="3075056"/>
            <a:ext cx="6449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JUSTIFICATIVA PESSOAL</a:t>
            </a:r>
          </a:p>
        </p:txBody>
      </p:sp>
      <p:pic>
        <p:nvPicPr>
          <p:cNvPr id="59" name="Imagem 58" descr="Flor vermelha com luz amarela&#10;&#10;O conteúdo gerado por IA pode estar incorreto.">
            <a:extLst>
              <a:ext uri="{FF2B5EF4-FFF2-40B4-BE49-F238E27FC236}">
                <a16:creationId xmlns:a16="http://schemas.microsoft.com/office/drawing/2014/main" id="{B50E4293-F70E-AAE2-78AF-BF1499155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24071" y="5216097"/>
            <a:ext cx="3264561" cy="2373085"/>
          </a:xfrm>
          <a:prstGeom prst="rect">
            <a:avLst/>
          </a:prstGeom>
        </p:spPr>
      </p:pic>
      <p:pic>
        <p:nvPicPr>
          <p:cNvPr id="61" name="Imagem 60" descr="Fogos de artifício no céu&#10;&#10;O conteúdo gerado por IA pode estar incorreto.">
            <a:extLst>
              <a:ext uri="{FF2B5EF4-FFF2-40B4-BE49-F238E27FC236}">
                <a16:creationId xmlns:a16="http://schemas.microsoft.com/office/drawing/2014/main" id="{EED88BB4-9BDB-894A-199D-F884B5632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42" y="-4697139"/>
            <a:ext cx="6635740" cy="6858000"/>
          </a:xfrm>
          <a:prstGeom prst="rect">
            <a:avLst/>
          </a:prstGeom>
        </p:spPr>
      </p:pic>
      <p:pic>
        <p:nvPicPr>
          <p:cNvPr id="62" name="Imagem 61" descr="Flor vermelha com luz amarela&#10;&#10;O conteúdo gerado por IA pode estar incorreto.">
            <a:extLst>
              <a:ext uri="{FF2B5EF4-FFF2-40B4-BE49-F238E27FC236}">
                <a16:creationId xmlns:a16="http://schemas.microsoft.com/office/drawing/2014/main" id="{DD776555-D93C-AD5A-6B5D-9404561D8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2019" y="4840013"/>
            <a:ext cx="3394256" cy="2373085"/>
          </a:xfrm>
          <a:prstGeom prst="rect">
            <a:avLst/>
          </a:prstGeom>
        </p:spPr>
      </p:pic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0499F5F1-7310-CD04-36FE-ECC4952E4CEF}"/>
              </a:ext>
            </a:extLst>
          </p:cNvPr>
          <p:cNvGrpSpPr/>
          <p:nvPr/>
        </p:nvGrpSpPr>
        <p:grpSpPr>
          <a:xfrm>
            <a:off x="6944858" y="-13437"/>
            <a:ext cx="5295442" cy="6906905"/>
            <a:chOff x="6944858" y="-40682"/>
            <a:chExt cx="5295442" cy="6906905"/>
          </a:xfrm>
        </p:grpSpPr>
        <p:sp>
          <p:nvSpPr>
            <p:cNvPr id="1025" name="Retângulo 1024">
              <a:extLst>
                <a:ext uri="{FF2B5EF4-FFF2-40B4-BE49-F238E27FC236}">
                  <a16:creationId xmlns:a16="http://schemas.microsoft.com/office/drawing/2014/main" id="{7DE0EBCD-F70A-F114-A568-6D012D6969FA}"/>
                </a:ext>
              </a:extLst>
            </p:cNvPr>
            <p:cNvSpPr/>
            <p:nvPr/>
          </p:nvSpPr>
          <p:spPr>
            <a:xfrm>
              <a:off x="6944858" y="-40682"/>
              <a:ext cx="5274631" cy="689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ED227574-7E21-BC78-34FB-E72C191ECFB0}"/>
                </a:ext>
              </a:extLst>
            </p:cNvPr>
            <p:cNvGrpSpPr/>
            <p:nvPr/>
          </p:nvGrpSpPr>
          <p:grpSpPr>
            <a:xfrm>
              <a:off x="7360145" y="8223"/>
              <a:ext cx="4880155" cy="6858000"/>
              <a:chOff x="7360145" y="8223"/>
              <a:chExt cx="4880155" cy="6858000"/>
            </a:xfrm>
          </p:grpSpPr>
          <p:pic>
            <p:nvPicPr>
              <p:cNvPr id="37" name="Imagem 36" descr="Flor cor de rosa&#10;&#10;O conteúdo gerado por IA pode estar incorreto.">
                <a:extLst>
                  <a:ext uri="{FF2B5EF4-FFF2-40B4-BE49-F238E27FC236}">
                    <a16:creationId xmlns:a16="http://schemas.microsoft.com/office/drawing/2014/main" id="{29513881-EF54-430E-DCC0-F43C8FFCF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2354">
                <a:off x="7360145" y="89441"/>
                <a:ext cx="4533102" cy="3782307"/>
              </a:xfrm>
              <a:prstGeom prst="rect">
                <a:avLst/>
              </a:prstGeom>
            </p:spPr>
          </p:pic>
          <p:pic>
            <p:nvPicPr>
              <p:cNvPr id="35" name="Imagem 34" descr="Desenho de menina com vestido rosa&#10;&#10;O conteúdo gerado por IA pode estar incorreto.">
                <a:extLst>
                  <a:ext uri="{FF2B5EF4-FFF2-40B4-BE49-F238E27FC236}">
                    <a16:creationId xmlns:a16="http://schemas.microsoft.com/office/drawing/2014/main" id="{C89743E4-0CF2-F288-60AE-9B729A616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022" y="8223"/>
                <a:ext cx="4437278" cy="6858000"/>
              </a:xfrm>
              <a:prstGeom prst="rect">
                <a:avLst/>
              </a:prstGeom>
            </p:spPr>
          </p:pic>
        </p:grpSp>
      </p:grpSp>
      <p:grpSp>
        <p:nvGrpSpPr>
          <p:cNvPr id="1041" name="Agrupar 1040">
            <a:extLst>
              <a:ext uri="{FF2B5EF4-FFF2-40B4-BE49-F238E27FC236}">
                <a16:creationId xmlns:a16="http://schemas.microsoft.com/office/drawing/2014/main" id="{62B844A2-F7B4-4F75-1067-5AFD44D3548B}"/>
              </a:ext>
            </a:extLst>
          </p:cNvPr>
          <p:cNvGrpSpPr/>
          <p:nvPr/>
        </p:nvGrpSpPr>
        <p:grpSpPr>
          <a:xfrm>
            <a:off x="6733518" y="-6681869"/>
            <a:ext cx="5020113" cy="5020113"/>
            <a:chOff x="14336980" y="918942"/>
            <a:chExt cx="5020113" cy="5020113"/>
          </a:xfrm>
        </p:grpSpPr>
        <p:grpSp>
          <p:nvGrpSpPr>
            <p:cNvPr id="1042" name="Agrupar 1041">
              <a:extLst>
                <a:ext uri="{FF2B5EF4-FFF2-40B4-BE49-F238E27FC236}">
                  <a16:creationId xmlns:a16="http://schemas.microsoft.com/office/drawing/2014/main" id="{F48311FF-F3AB-9B3B-0C98-BD2D6D7B4BCD}"/>
                </a:ext>
              </a:extLst>
            </p:cNvPr>
            <p:cNvGrpSpPr/>
            <p:nvPr/>
          </p:nvGrpSpPr>
          <p:grpSpPr>
            <a:xfrm>
              <a:off x="14336980" y="918942"/>
              <a:ext cx="5020113" cy="5020113"/>
              <a:chOff x="6726813" y="-5590556"/>
              <a:chExt cx="5020113" cy="5020113"/>
            </a:xfrm>
          </p:grpSpPr>
          <p:sp>
            <p:nvSpPr>
              <p:cNvPr id="1044" name="Retângulo 1043">
                <a:extLst>
                  <a:ext uri="{FF2B5EF4-FFF2-40B4-BE49-F238E27FC236}">
                    <a16:creationId xmlns:a16="http://schemas.microsoft.com/office/drawing/2014/main" id="{0E112C79-5225-FCDE-02B2-B56C07887FA0}"/>
                  </a:ext>
                </a:extLst>
              </p:cNvPr>
              <p:cNvSpPr/>
              <p:nvPr/>
            </p:nvSpPr>
            <p:spPr>
              <a:xfrm>
                <a:off x="6726813" y="-5590556"/>
                <a:ext cx="5020113" cy="5020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5" name="Retângulo 1044">
                <a:extLst>
                  <a:ext uri="{FF2B5EF4-FFF2-40B4-BE49-F238E27FC236}">
                    <a16:creationId xmlns:a16="http://schemas.microsoft.com/office/drawing/2014/main" id="{DC787FB2-E936-C2EB-AE7C-F969A7414590}"/>
                  </a:ext>
                </a:extLst>
              </p:cNvPr>
              <p:cNvSpPr/>
              <p:nvPr/>
            </p:nvSpPr>
            <p:spPr>
              <a:xfrm>
                <a:off x="11157417" y="-1011328"/>
                <a:ext cx="500219" cy="440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43" name="CaixaDeTexto 1042">
              <a:extLst>
                <a:ext uri="{FF2B5EF4-FFF2-40B4-BE49-F238E27FC236}">
                  <a16:creationId xmlns:a16="http://schemas.microsoft.com/office/drawing/2014/main" id="{F7519536-FF4A-63D5-0710-BEB4198B2928}"/>
                </a:ext>
              </a:extLst>
            </p:cNvPr>
            <p:cNvSpPr txBox="1"/>
            <p:nvPr/>
          </p:nvSpPr>
          <p:spPr>
            <a:xfrm>
              <a:off x="14484835" y="2585459"/>
              <a:ext cx="47244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O grupo escolheu a área da mitologia japonesa por ser muito presente em obras das mídias que conhecemos e consumimos mas e por ser uma área rica que não possui o reconhecimento que merece ao redor do mundo.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56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76,000+ Japan Landscape Stock Photos, Pictures &amp; Royalty-Free Images -  iStock | Tokyo, Japan map, Japan flag">
            <a:extLst>
              <a:ext uri="{FF2B5EF4-FFF2-40B4-BE49-F238E27FC236}">
                <a16:creationId xmlns:a16="http://schemas.microsoft.com/office/drawing/2014/main" id="{33A12324-333A-8C73-2C5B-DBB8300E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8AAE279-767F-C74D-B676-20CFDA62F6AD}"/>
              </a:ext>
            </a:extLst>
          </p:cNvPr>
          <p:cNvGrpSpPr/>
          <p:nvPr/>
        </p:nvGrpSpPr>
        <p:grpSpPr>
          <a:xfrm>
            <a:off x="-8111613" y="0"/>
            <a:ext cx="6972347" cy="6858000"/>
            <a:chOff x="0" y="0"/>
            <a:chExt cx="6972347" cy="6858000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B789FD02-5648-47C3-01BF-A936DC1A674F}"/>
                </a:ext>
              </a:extLst>
            </p:cNvPr>
            <p:cNvSpPr/>
            <p:nvPr/>
          </p:nvSpPr>
          <p:spPr>
            <a:xfrm>
              <a:off x="0" y="0"/>
              <a:ext cx="6972347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C84D069-D300-B02E-DEA2-6AB48C280094}"/>
                </a:ext>
              </a:extLst>
            </p:cNvPr>
            <p:cNvSpPr txBox="1"/>
            <p:nvPr/>
          </p:nvSpPr>
          <p:spPr>
            <a:xfrm>
              <a:off x="213517" y="1877573"/>
              <a:ext cx="65069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JUSTIFICATIVA DA ÁREA</a:t>
              </a: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5A29217-4259-2026-4B2E-30A8ECDEBE65}"/>
              </a:ext>
            </a:extLst>
          </p:cNvPr>
          <p:cNvSpPr txBox="1"/>
          <p:nvPr/>
        </p:nvSpPr>
        <p:spPr>
          <a:xfrm>
            <a:off x="-7898096" y="2829337"/>
            <a:ext cx="6506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Apesar de a internet ter se tornado uma fonte fácil e infinita de conhecimento, é inegável que muitos jovens atualmente não se interessem muito por tradições e culturas antigas, por isso, criar um site visualmente agradável, com elementos interativos e animações pode ser muito útil na propagação do folclore japonês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2" name="Imagem 41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F9A8C26-CC56-D648-F8F7-3306AA72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4291">
            <a:off x="-3072896" y="7569612"/>
            <a:ext cx="2819706" cy="284139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6746046-7D74-7675-8C9C-9294D2BEE634}"/>
              </a:ext>
            </a:extLst>
          </p:cNvPr>
          <p:cNvSpPr/>
          <p:nvPr/>
        </p:nvSpPr>
        <p:spPr>
          <a:xfrm>
            <a:off x="-5499" y="-1"/>
            <a:ext cx="7306185" cy="686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BC1D37-FAB6-41D0-5CEA-5C18C07C98DE}"/>
              </a:ext>
            </a:extLst>
          </p:cNvPr>
          <p:cNvSpPr txBox="1"/>
          <p:nvPr/>
        </p:nvSpPr>
        <p:spPr>
          <a:xfrm>
            <a:off x="198375" y="3075056"/>
            <a:ext cx="6449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JUSTIFICATIVA PESSOAL</a:t>
            </a:r>
          </a:p>
        </p:txBody>
      </p:sp>
      <p:pic>
        <p:nvPicPr>
          <p:cNvPr id="54" name="Imagem 53" descr="Fogos de artifício no céu&#10;&#10;O conteúdo gerado por IA pode estar incorreto.">
            <a:extLst>
              <a:ext uri="{FF2B5EF4-FFF2-40B4-BE49-F238E27FC236}">
                <a16:creationId xmlns:a16="http://schemas.microsoft.com/office/drawing/2014/main" id="{DE7696DE-3FA1-FB3D-A3AF-86D50A3DD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589" y="-1805549"/>
            <a:ext cx="6635740" cy="6858000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A6130EC-F9E4-3014-07EC-AD8D527F8523}"/>
              </a:ext>
            </a:extLst>
          </p:cNvPr>
          <p:cNvGrpSpPr/>
          <p:nvPr/>
        </p:nvGrpSpPr>
        <p:grpSpPr>
          <a:xfrm>
            <a:off x="13374389" y="-40682"/>
            <a:ext cx="5295442" cy="6906905"/>
            <a:chOff x="6944858" y="-40682"/>
            <a:chExt cx="5295442" cy="6906905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37163E76-CCD4-0B93-A3CF-CFFDB9E9F15D}"/>
                </a:ext>
              </a:extLst>
            </p:cNvPr>
            <p:cNvSpPr/>
            <p:nvPr/>
          </p:nvSpPr>
          <p:spPr>
            <a:xfrm>
              <a:off x="6944858" y="-40682"/>
              <a:ext cx="5274631" cy="689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38F23F66-E4F3-7AB4-9ACA-4179918EF8A1}"/>
                </a:ext>
              </a:extLst>
            </p:cNvPr>
            <p:cNvGrpSpPr/>
            <p:nvPr/>
          </p:nvGrpSpPr>
          <p:grpSpPr>
            <a:xfrm>
              <a:off x="7360145" y="8223"/>
              <a:ext cx="4880155" cy="6858000"/>
              <a:chOff x="7360145" y="8223"/>
              <a:chExt cx="4880155" cy="6858000"/>
            </a:xfrm>
          </p:grpSpPr>
          <p:pic>
            <p:nvPicPr>
              <p:cNvPr id="62" name="Imagem 61" descr="Flor cor de rosa&#10;&#10;O conteúdo gerado por IA pode estar incorreto.">
                <a:extLst>
                  <a:ext uri="{FF2B5EF4-FFF2-40B4-BE49-F238E27FC236}">
                    <a16:creationId xmlns:a16="http://schemas.microsoft.com/office/drawing/2014/main" id="{FD61E140-8F2B-75E1-B689-E3D5BECE8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2354">
                <a:off x="7360145" y="89441"/>
                <a:ext cx="4533102" cy="3782307"/>
              </a:xfrm>
              <a:prstGeom prst="rect">
                <a:avLst/>
              </a:prstGeom>
            </p:spPr>
          </p:pic>
          <p:pic>
            <p:nvPicPr>
              <p:cNvPr id="63" name="Imagem 62" descr="Desenho de menina com vestido rosa&#10;&#10;O conteúdo gerado por IA pode estar incorreto.">
                <a:extLst>
                  <a:ext uri="{FF2B5EF4-FFF2-40B4-BE49-F238E27FC236}">
                    <a16:creationId xmlns:a16="http://schemas.microsoft.com/office/drawing/2014/main" id="{2E7A8B41-6042-B370-ED67-A8FB50106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022" y="8223"/>
                <a:ext cx="4437278" cy="6858000"/>
              </a:xfrm>
              <a:prstGeom prst="rect">
                <a:avLst/>
              </a:prstGeom>
            </p:spPr>
          </p:pic>
        </p:grpSp>
      </p:grpSp>
      <p:grpSp>
        <p:nvGrpSpPr>
          <p:cNvPr id="2048" name="Agrupar 2047">
            <a:extLst>
              <a:ext uri="{FF2B5EF4-FFF2-40B4-BE49-F238E27FC236}">
                <a16:creationId xmlns:a16="http://schemas.microsoft.com/office/drawing/2014/main" id="{4CA8C3B7-FA26-1C67-E207-7023DD9185E4}"/>
              </a:ext>
            </a:extLst>
          </p:cNvPr>
          <p:cNvGrpSpPr/>
          <p:nvPr/>
        </p:nvGrpSpPr>
        <p:grpSpPr>
          <a:xfrm>
            <a:off x="6733518" y="918942"/>
            <a:ext cx="5020113" cy="5020113"/>
            <a:chOff x="14336980" y="918942"/>
            <a:chExt cx="5020113" cy="5020113"/>
          </a:xfrm>
        </p:grpSpPr>
        <p:grpSp>
          <p:nvGrpSpPr>
            <p:cNvPr id="2049" name="Agrupar 2048">
              <a:extLst>
                <a:ext uri="{FF2B5EF4-FFF2-40B4-BE49-F238E27FC236}">
                  <a16:creationId xmlns:a16="http://schemas.microsoft.com/office/drawing/2014/main" id="{A9ED2B4E-85C7-8498-0041-25805BA36B6A}"/>
                </a:ext>
              </a:extLst>
            </p:cNvPr>
            <p:cNvGrpSpPr/>
            <p:nvPr/>
          </p:nvGrpSpPr>
          <p:grpSpPr>
            <a:xfrm>
              <a:off x="14336980" y="918942"/>
              <a:ext cx="5020113" cy="5020113"/>
              <a:chOff x="6726813" y="-5590556"/>
              <a:chExt cx="5020113" cy="5020113"/>
            </a:xfrm>
          </p:grpSpPr>
          <p:sp>
            <p:nvSpPr>
              <p:cNvPr id="2052" name="Retângulo 2051">
                <a:extLst>
                  <a:ext uri="{FF2B5EF4-FFF2-40B4-BE49-F238E27FC236}">
                    <a16:creationId xmlns:a16="http://schemas.microsoft.com/office/drawing/2014/main" id="{D76D585E-6653-8BA0-F0E9-DBE4B05E657A}"/>
                  </a:ext>
                </a:extLst>
              </p:cNvPr>
              <p:cNvSpPr/>
              <p:nvPr/>
            </p:nvSpPr>
            <p:spPr>
              <a:xfrm>
                <a:off x="6726813" y="-5590556"/>
                <a:ext cx="5020113" cy="5020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53" name="Retângulo 2052">
                <a:extLst>
                  <a:ext uri="{FF2B5EF4-FFF2-40B4-BE49-F238E27FC236}">
                    <a16:creationId xmlns:a16="http://schemas.microsoft.com/office/drawing/2014/main" id="{3846F001-D122-F285-DD4F-33BBB5AFD14C}"/>
                  </a:ext>
                </a:extLst>
              </p:cNvPr>
              <p:cNvSpPr/>
              <p:nvPr/>
            </p:nvSpPr>
            <p:spPr>
              <a:xfrm>
                <a:off x="11157417" y="-1011328"/>
                <a:ext cx="500219" cy="440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E8AD2A93-8501-BD79-30D6-DD4B23F6C357}"/>
                </a:ext>
              </a:extLst>
            </p:cNvPr>
            <p:cNvSpPr txBox="1"/>
            <p:nvPr/>
          </p:nvSpPr>
          <p:spPr>
            <a:xfrm>
              <a:off x="14484835" y="2585459"/>
              <a:ext cx="47244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O grupo escolheu a área da mitologia japonesa por ser muito presente em obras das mídias que conhecemos e consumimos mas e por ser uma área rica que não possui o reconhecimento que merece ao redor do mundo.</a:t>
              </a:r>
            </a:p>
          </p:txBody>
        </p:sp>
      </p:grpSp>
      <p:sp>
        <p:nvSpPr>
          <p:cNvPr id="2054" name="Retângulo 2053">
            <a:extLst>
              <a:ext uri="{FF2B5EF4-FFF2-40B4-BE49-F238E27FC236}">
                <a16:creationId xmlns:a16="http://schemas.microsoft.com/office/drawing/2014/main" id="{6511CECF-5635-B694-89CF-51EF676DDA9C}"/>
              </a:ext>
            </a:extLst>
          </p:cNvPr>
          <p:cNvSpPr/>
          <p:nvPr/>
        </p:nvSpPr>
        <p:spPr>
          <a:xfrm>
            <a:off x="0" y="7125187"/>
            <a:ext cx="121920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5" name="Imagem 2054" descr="Ícone&#10;&#10;O conteúdo gerado por IA pode estar incorreto.">
            <a:extLst>
              <a:ext uri="{FF2B5EF4-FFF2-40B4-BE49-F238E27FC236}">
                <a16:creationId xmlns:a16="http://schemas.microsoft.com/office/drawing/2014/main" id="{A9C5DFD2-A752-1A29-9AF1-841860FD6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27" y="7312072"/>
            <a:ext cx="232215" cy="232215"/>
          </a:xfrm>
          <a:prstGeom prst="rect">
            <a:avLst/>
          </a:prstGeom>
        </p:spPr>
      </p:pic>
      <p:pic>
        <p:nvPicPr>
          <p:cNvPr id="2056" name="Imagem 2055" descr="Ícone&#10;&#10;O conteúdo gerado por IA pode estar incorreto.">
            <a:extLst>
              <a:ext uri="{FF2B5EF4-FFF2-40B4-BE49-F238E27FC236}">
                <a16:creationId xmlns:a16="http://schemas.microsoft.com/office/drawing/2014/main" id="{42B67C4A-78D1-E11B-2509-0D7E54F1B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089" y="7312072"/>
            <a:ext cx="232215" cy="232215"/>
          </a:xfrm>
          <a:prstGeom prst="rect">
            <a:avLst/>
          </a:prstGeom>
        </p:spPr>
      </p:pic>
      <p:sp>
        <p:nvSpPr>
          <p:cNvPr id="2057" name="CaixaDeTexto 2056">
            <a:extLst>
              <a:ext uri="{FF2B5EF4-FFF2-40B4-BE49-F238E27FC236}">
                <a16:creationId xmlns:a16="http://schemas.microsoft.com/office/drawing/2014/main" id="{093237BD-2915-AD96-31A9-055911738332}"/>
              </a:ext>
            </a:extLst>
          </p:cNvPr>
          <p:cNvSpPr txBox="1"/>
          <p:nvPr/>
        </p:nvSpPr>
        <p:spPr>
          <a:xfrm>
            <a:off x="3473326" y="8557399"/>
            <a:ext cx="5245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FUNDAMENTAÇÕES</a:t>
            </a:r>
          </a:p>
        </p:txBody>
      </p:sp>
      <p:sp>
        <p:nvSpPr>
          <p:cNvPr id="2058" name="Retângulo: Cantos Arredondados 2057">
            <a:extLst>
              <a:ext uri="{FF2B5EF4-FFF2-40B4-BE49-F238E27FC236}">
                <a16:creationId xmlns:a16="http://schemas.microsoft.com/office/drawing/2014/main" id="{DF26AE2A-81BB-AB4D-F689-5E90F0374717}"/>
              </a:ext>
            </a:extLst>
          </p:cNvPr>
          <p:cNvSpPr/>
          <p:nvPr/>
        </p:nvSpPr>
        <p:spPr>
          <a:xfrm>
            <a:off x="126875" y="7428179"/>
            <a:ext cx="98425" cy="9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214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1958</Words>
  <Application>Microsoft Office PowerPoint</Application>
  <PresentationFormat>Widescreen</PresentationFormat>
  <Paragraphs>162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Segoe UI Black</vt:lpstr>
      <vt:lpstr>Segoe UI Variable Display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Katia Beatriz da Silva</dc:creator>
  <cp:lastModifiedBy>Katia Beatriz da Silva</cp:lastModifiedBy>
  <cp:revision>31</cp:revision>
  <dcterms:created xsi:type="dcterms:W3CDTF">2025-06-02T17:44:52Z</dcterms:created>
  <dcterms:modified xsi:type="dcterms:W3CDTF">2025-06-05T01:18:27Z</dcterms:modified>
</cp:coreProperties>
</file>